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image8.jpg" ContentType="image/jpeg"/>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78" r:id="rId11"/>
    <p:sldId id="279" r:id="rId12"/>
    <p:sldId id="276" r:id="rId13"/>
    <p:sldId id="277" r:id="rId14"/>
    <p:sldId id="265" r:id="rId15"/>
    <p:sldId id="266" r:id="rId16"/>
    <p:sldId id="267" r:id="rId17"/>
    <p:sldId id="268" r:id="rId18"/>
    <p:sldId id="270" r:id="rId19"/>
    <p:sldId id="271" r:id="rId20"/>
    <p:sldId id="274" r:id="rId21"/>
    <p:sldId id="272" r:id="rId22"/>
    <p:sldId id="273" r:id="rId23"/>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2" d="100"/>
          <a:sy n="62" d="100"/>
        </p:scale>
        <p:origin x="274"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558C8376-5555-4444-B257-404A32073C59}" type="datetimeFigureOut">
              <a:rPr lang="en-IN" smtClean="0"/>
              <a:t>01-03-2024</a:t>
            </a:fld>
            <a:endParaRPr lang="en-IN"/>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7138A926-85FD-49A0-BCE9-FBEB2FBB1B86}" type="slidenum">
              <a:rPr lang="en-IN" smtClean="0"/>
              <a:t>‹#›</a:t>
            </a:fld>
            <a:endParaRPr lang="en-IN"/>
          </a:p>
        </p:txBody>
      </p:sp>
    </p:spTree>
    <p:extLst>
      <p:ext uri="{BB962C8B-B14F-4D97-AF65-F5344CB8AC3E}">
        <p14:creationId xmlns:p14="http://schemas.microsoft.com/office/powerpoint/2010/main" val="1462811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138A926-85FD-49A0-BCE9-FBEB2FBB1B86}" type="slidenum">
              <a:rPr lang="en-IN" smtClean="0"/>
              <a:t>3</a:t>
            </a:fld>
            <a:endParaRPr lang="en-IN"/>
          </a:p>
        </p:txBody>
      </p:sp>
    </p:spTree>
    <p:extLst>
      <p:ext uri="{BB962C8B-B14F-4D97-AF65-F5344CB8AC3E}">
        <p14:creationId xmlns:p14="http://schemas.microsoft.com/office/powerpoint/2010/main" val="16424880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7998" cy="10286999"/>
          </a:xfrm>
          <a:prstGeom prst="rect">
            <a:avLst/>
          </a:prstGeom>
        </p:spPr>
      </p:pic>
      <p:sp>
        <p:nvSpPr>
          <p:cNvPr id="17" name="bg object 17"/>
          <p:cNvSpPr/>
          <p:nvPr/>
        </p:nvSpPr>
        <p:spPr>
          <a:xfrm>
            <a:off x="522822" y="636933"/>
            <a:ext cx="17177385" cy="8995410"/>
          </a:xfrm>
          <a:custGeom>
            <a:avLst/>
            <a:gdLst/>
            <a:ahLst/>
            <a:cxnLst/>
            <a:rect l="l" t="t" r="r" b="b"/>
            <a:pathLst>
              <a:path w="17177385" h="8995410">
                <a:moveTo>
                  <a:pt x="16957952" y="8995197"/>
                </a:moveTo>
                <a:lnTo>
                  <a:pt x="219072" y="8995197"/>
                </a:lnTo>
                <a:lnTo>
                  <a:pt x="168841" y="8989411"/>
                </a:lnTo>
                <a:lnTo>
                  <a:pt x="122730" y="8972930"/>
                </a:lnTo>
                <a:lnTo>
                  <a:pt x="82053" y="8947069"/>
                </a:lnTo>
                <a:lnTo>
                  <a:pt x="48126" y="8913143"/>
                </a:lnTo>
                <a:lnTo>
                  <a:pt x="22265" y="8872466"/>
                </a:lnTo>
                <a:lnTo>
                  <a:pt x="5784" y="8826354"/>
                </a:lnTo>
                <a:lnTo>
                  <a:pt x="0" y="8776134"/>
                </a:lnTo>
                <a:lnTo>
                  <a:pt x="0" y="219062"/>
                </a:lnTo>
                <a:lnTo>
                  <a:pt x="5784" y="168842"/>
                </a:lnTo>
                <a:lnTo>
                  <a:pt x="22265" y="122731"/>
                </a:lnTo>
                <a:lnTo>
                  <a:pt x="48126" y="82054"/>
                </a:lnTo>
                <a:lnTo>
                  <a:pt x="82053" y="48127"/>
                </a:lnTo>
                <a:lnTo>
                  <a:pt x="122730" y="22266"/>
                </a:lnTo>
                <a:lnTo>
                  <a:pt x="168841" y="5785"/>
                </a:lnTo>
                <a:lnTo>
                  <a:pt x="219070" y="0"/>
                </a:lnTo>
                <a:lnTo>
                  <a:pt x="16957954" y="0"/>
                </a:lnTo>
                <a:lnTo>
                  <a:pt x="17008182" y="5785"/>
                </a:lnTo>
                <a:lnTo>
                  <a:pt x="17054294" y="22266"/>
                </a:lnTo>
                <a:lnTo>
                  <a:pt x="17094971" y="48127"/>
                </a:lnTo>
                <a:lnTo>
                  <a:pt x="17128897" y="82054"/>
                </a:lnTo>
                <a:lnTo>
                  <a:pt x="17154759" y="122731"/>
                </a:lnTo>
                <a:lnTo>
                  <a:pt x="17171240" y="168842"/>
                </a:lnTo>
                <a:lnTo>
                  <a:pt x="17177024" y="219062"/>
                </a:lnTo>
                <a:lnTo>
                  <a:pt x="17177024" y="8776134"/>
                </a:lnTo>
                <a:lnTo>
                  <a:pt x="17171240" y="8826354"/>
                </a:lnTo>
                <a:lnTo>
                  <a:pt x="17154759" y="8872466"/>
                </a:lnTo>
                <a:lnTo>
                  <a:pt x="17128897" y="8913143"/>
                </a:lnTo>
                <a:lnTo>
                  <a:pt x="17094971" y="8947069"/>
                </a:lnTo>
                <a:lnTo>
                  <a:pt x="17054294" y="8972930"/>
                </a:lnTo>
                <a:lnTo>
                  <a:pt x="17008182" y="8989411"/>
                </a:lnTo>
                <a:lnTo>
                  <a:pt x="16957952" y="8995197"/>
                </a:lnTo>
                <a:close/>
              </a:path>
            </a:pathLst>
          </a:custGeom>
          <a:solidFill>
            <a:srgbClr val="FFFFFF"/>
          </a:solidFill>
        </p:spPr>
        <p:txBody>
          <a:bodyPr wrap="square" lIns="0" tIns="0" rIns="0" bIns="0" rtlCol="0"/>
          <a:lstStyle/>
          <a:p>
            <a:endParaRPr/>
          </a:p>
        </p:txBody>
      </p:sp>
      <p:sp>
        <p:nvSpPr>
          <p:cNvPr id="2" name="Holder 2"/>
          <p:cNvSpPr>
            <a:spLocks noGrp="1"/>
          </p:cNvSpPr>
          <p:nvPr>
            <p:ph type="ctrTitle"/>
          </p:nvPr>
        </p:nvSpPr>
        <p:spPr>
          <a:xfrm>
            <a:off x="1180147" y="3057918"/>
            <a:ext cx="15927705" cy="1773554"/>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1450" b="0" i="0">
                <a:solidFill>
                  <a:srgbClr val="0F0F0F"/>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3800" b="1" i="0">
                <a:solidFill>
                  <a:srgbClr val="0F0F0F"/>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1450" b="0" i="0">
                <a:solidFill>
                  <a:srgbClr val="0F0F0F"/>
                </a:solidFill>
                <a:latin typeface="Calibri"/>
                <a:cs typeface="Calibri"/>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7998" cy="10286999"/>
          </a:xfrm>
          <a:prstGeom prst="rect">
            <a:avLst/>
          </a:prstGeom>
        </p:spPr>
      </p:pic>
      <p:sp>
        <p:nvSpPr>
          <p:cNvPr id="17" name="bg object 17"/>
          <p:cNvSpPr/>
          <p:nvPr/>
        </p:nvSpPr>
        <p:spPr>
          <a:xfrm>
            <a:off x="522822" y="636933"/>
            <a:ext cx="17177385" cy="8995410"/>
          </a:xfrm>
          <a:custGeom>
            <a:avLst/>
            <a:gdLst/>
            <a:ahLst/>
            <a:cxnLst/>
            <a:rect l="l" t="t" r="r" b="b"/>
            <a:pathLst>
              <a:path w="17177385" h="8995410">
                <a:moveTo>
                  <a:pt x="16957952" y="8995197"/>
                </a:moveTo>
                <a:lnTo>
                  <a:pt x="219072" y="8995197"/>
                </a:lnTo>
                <a:lnTo>
                  <a:pt x="168841" y="8989411"/>
                </a:lnTo>
                <a:lnTo>
                  <a:pt x="122730" y="8972930"/>
                </a:lnTo>
                <a:lnTo>
                  <a:pt x="82053" y="8947069"/>
                </a:lnTo>
                <a:lnTo>
                  <a:pt x="48126" y="8913143"/>
                </a:lnTo>
                <a:lnTo>
                  <a:pt x="22265" y="8872466"/>
                </a:lnTo>
                <a:lnTo>
                  <a:pt x="5784" y="8826354"/>
                </a:lnTo>
                <a:lnTo>
                  <a:pt x="0" y="8776134"/>
                </a:lnTo>
                <a:lnTo>
                  <a:pt x="0" y="219062"/>
                </a:lnTo>
                <a:lnTo>
                  <a:pt x="5784" y="168842"/>
                </a:lnTo>
                <a:lnTo>
                  <a:pt x="22265" y="122731"/>
                </a:lnTo>
                <a:lnTo>
                  <a:pt x="48126" y="82054"/>
                </a:lnTo>
                <a:lnTo>
                  <a:pt x="82053" y="48127"/>
                </a:lnTo>
                <a:lnTo>
                  <a:pt x="122730" y="22266"/>
                </a:lnTo>
                <a:lnTo>
                  <a:pt x="168841" y="5785"/>
                </a:lnTo>
                <a:lnTo>
                  <a:pt x="219070" y="0"/>
                </a:lnTo>
                <a:lnTo>
                  <a:pt x="16957954" y="0"/>
                </a:lnTo>
                <a:lnTo>
                  <a:pt x="17008182" y="5785"/>
                </a:lnTo>
                <a:lnTo>
                  <a:pt x="17054294" y="22266"/>
                </a:lnTo>
                <a:lnTo>
                  <a:pt x="17094971" y="48127"/>
                </a:lnTo>
                <a:lnTo>
                  <a:pt x="17128897" y="82054"/>
                </a:lnTo>
                <a:lnTo>
                  <a:pt x="17154759" y="122731"/>
                </a:lnTo>
                <a:lnTo>
                  <a:pt x="17171240" y="168842"/>
                </a:lnTo>
                <a:lnTo>
                  <a:pt x="17177024" y="219062"/>
                </a:lnTo>
                <a:lnTo>
                  <a:pt x="17177024" y="8776134"/>
                </a:lnTo>
                <a:lnTo>
                  <a:pt x="17171240" y="8826354"/>
                </a:lnTo>
                <a:lnTo>
                  <a:pt x="17154759" y="8872466"/>
                </a:lnTo>
                <a:lnTo>
                  <a:pt x="17128897" y="8913143"/>
                </a:lnTo>
                <a:lnTo>
                  <a:pt x="17094971" y="8947069"/>
                </a:lnTo>
                <a:lnTo>
                  <a:pt x="17054294" y="8972930"/>
                </a:lnTo>
                <a:lnTo>
                  <a:pt x="17008182" y="8989411"/>
                </a:lnTo>
                <a:lnTo>
                  <a:pt x="16957952" y="8995197"/>
                </a:lnTo>
                <a:close/>
              </a:path>
            </a:pathLst>
          </a:custGeom>
          <a:solidFill>
            <a:srgbClr val="FFFFF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11450" b="0" i="0">
                <a:solidFill>
                  <a:srgbClr val="0F0F0F"/>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5426840" cy="10286999"/>
          </a:xfrm>
          <a:prstGeom prst="rect">
            <a:avLst/>
          </a:prstGeom>
        </p:spPr>
      </p:pic>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264042" y="3066889"/>
            <a:ext cx="11759915" cy="3516629"/>
          </a:xfrm>
          <a:prstGeom prst="rect">
            <a:avLst/>
          </a:prstGeom>
        </p:spPr>
        <p:txBody>
          <a:bodyPr wrap="square" lIns="0" tIns="0" rIns="0" bIns="0">
            <a:spAutoFit/>
          </a:bodyPr>
          <a:lstStyle>
            <a:lvl1pPr>
              <a:defRPr sz="11450" b="0" i="0">
                <a:solidFill>
                  <a:srgbClr val="0F0F0F"/>
                </a:solidFill>
                <a:latin typeface="Calibri"/>
                <a:cs typeface="Calibri"/>
              </a:defRPr>
            </a:lvl1pPr>
          </a:lstStyle>
          <a:p>
            <a:endParaRPr/>
          </a:p>
        </p:txBody>
      </p:sp>
      <p:sp>
        <p:nvSpPr>
          <p:cNvPr id="3" name="Holder 3"/>
          <p:cNvSpPr>
            <a:spLocks noGrp="1"/>
          </p:cNvSpPr>
          <p:nvPr>
            <p:ph type="body" idx="1"/>
          </p:nvPr>
        </p:nvSpPr>
        <p:spPr>
          <a:xfrm>
            <a:off x="773717" y="3636343"/>
            <a:ext cx="16740564" cy="6056630"/>
          </a:xfrm>
          <a:prstGeom prst="rect">
            <a:avLst/>
          </a:prstGeom>
        </p:spPr>
        <p:txBody>
          <a:bodyPr wrap="square" lIns="0" tIns="0" rIns="0" bIns="0">
            <a:spAutoFit/>
          </a:bodyPr>
          <a:lstStyle>
            <a:lvl1pPr>
              <a:defRPr sz="3800" b="1" i="0">
                <a:solidFill>
                  <a:srgbClr val="0F0F0F"/>
                </a:solidFill>
                <a:latin typeface="Trebuchet MS"/>
                <a:cs typeface="Trebuchet MS"/>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3/1/2024</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 Id="rId5" Type="http://schemas.openxmlformats.org/officeDocument/2006/relationships/image" Target="../media/image8.jp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0463626" y="0"/>
            <a:ext cx="7824470" cy="9246870"/>
            <a:chOff x="10463626" y="0"/>
            <a:chExt cx="7824470" cy="9246870"/>
          </a:xfrm>
        </p:grpSpPr>
        <p:pic>
          <p:nvPicPr>
            <p:cNvPr id="3" name="object 3"/>
            <p:cNvPicPr/>
            <p:nvPr/>
          </p:nvPicPr>
          <p:blipFill>
            <a:blip r:embed="rId2" cstate="print"/>
            <a:stretch>
              <a:fillRect/>
            </a:stretch>
          </p:blipFill>
          <p:spPr>
            <a:xfrm>
              <a:off x="11217219" y="0"/>
              <a:ext cx="7070779" cy="7663397"/>
            </a:xfrm>
            <a:prstGeom prst="rect">
              <a:avLst/>
            </a:prstGeom>
          </p:spPr>
        </p:pic>
        <p:pic>
          <p:nvPicPr>
            <p:cNvPr id="4" name="object 4"/>
            <p:cNvPicPr/>
            <p:nvPr/>
          </p:nvPicPr>
          <p:blipFill>
            <a:blip r:embed="rId3" cstate="print"/>
            <a:stretch>
              <a:fillRect/>
            </a:stretch>
          </p:blipFill>
          <p:spPr>
            <a:xfrm>
              <a:off x="10463626" y="1621616"/>
              <a:ext cx="753559" cy="753561"/>
            </a:xfrm>
            <a:prstGeom prst="rect">
              <a:avLst/>
            </a:prstGeom>
          </p:spPr>
        </p:pic>
        <p:pic>
          <p:nvPicPr>
            <p:cNvPr id="5" name="object 5"/>
            <p:cNvPicPr/>
            <p:nvPr/>
          </p:nvPicPr>
          <p:blipFill>
            <a:blip r:embed="rId4" cstate="print"/>
            <a:stretch>
              <a:fillRect/>
            </a:stretch>
          </p:blipFill>
          <p:spPr>
            <a:xfrm>
              <a:off x="14778709" y="7667322"/>
              <a:ext cx="1578916" cy="1578920"/>
            </a:xfrm>
            <a:prstGeom prst="rect">
              <a:avLst/>
            </a:prstGeom>
          </p:spPr>
        </p:pic>
      </p:grpSp>
      <p:pic>
        <p:nvPicPr>
          <p:cNvPr id="6" name="object 6"/>
          <p:cNvPicPr/>
          <p:nvPr/>
        </p:nvPicPr>
        <p:blipFill>
          <a:blip r:embed="rId5" cstate="print"/>
          <a:stretch>
            <a:fillRect/>
          </a:stretch>
        </p:blipFill>
        <p:spPr>
          <a:xfrm>
            <a:off x="1219200" y="1282496"/>
            <a:ext cx="2641599" cy="1294831"/>
          </a:xfrm>
          <a:prstGeom prst="rect">
            <a:avLst/>
          </a:prstGeom>
        </p:spPr>
      </p:pic>
      <p:sp>
        <p:nvSpPr>
          <p:cNvPr id="7" name="object 7"/>
          <p:cNvSpPr/>
          <p:nvPr/>
        </p:nvSpPr>
        <p:spPr>
          <a:xfrm>
            <a:off x="4909075" y="7872617"/>
            <a:ext cx="1920875" cy="431165"/>
          </a:xfrm>
          <a:custGeom>
            <a:avLst/>
            <a:gdLst/>
            <a:ahLst/>
            <a:cxnLst/>
            <a:rect l="l" t="t" r="r" b="b"/>
            <a:pathLst>
              <a:path w="1920875" h="431165">
                <a:moveTo>
                  <a:pt x="1578069" y="87200"/>
                </a:moveTo>
                <a:lnTo>
                  <a:pt x="1566044" y="85664"/>
                </a:lnTo>
                <a:lnTo>
                  <a:pt x="1560894" y="78768"/>
                </a:lnTo>
                <a:lnTo>
                  <a:pt x="1563050" y="68865"/>
                </a:lnTo>
                <a:lnTo>
                  <a:pt x="1621127" y="31490"/>
                </a:lnTo>
                <a:lnTo>
                  <a:pt x="1673604" y="13653"/>
                </a:lnTo>
                <a:lnTo>
                  <a:pt x="1727425" y="3567"/>
                </a:lnTo>
                <a:lnTo>
                  <a:pt x="1779641" y="0"/>
                </a:lnTo>
                <a:lnTo>
                  <a:pt x="1827303" y="1720"/>
                </a:lnTo>
                <a:lnTo>
                  <a:pt x="1867462" y="7495"/>
                </a:lnTo>
                <a:lnTo>
                  <a:pt x="1913472" y="26284"/>
                </a:lnTo>
                <a:lnTo>
                  <a:pt x="1920452" y="75232"/>
                </a:lnTo>
                <a:lnTo>
                  <a:pt x="1745582" y="75232"/>
                </a:lnTo>
                <a:lnTo>
                  <a:pt x="1686470" y="76559"/>
                </a:lnTo>
                <a:lnTo>
                  <a:pt x="1627329" y="81545"/>
                </a:lnTo>
                <a:lnTo>
                  <a:pt x="1578069" y="87200"/>
                </a:lnTo>
                <a:close/>
              </a:path>
              <a:path w="1920875" h="431165">
                <a:moveTo>
                  <a:pt x="1046032" y="430951"/>
                </a:moveTo>
                <a:lnTo>
                  <a:pt x="865741" y="430951"/>
                </a:lnTo>
                <a:lnTo>
                  <a:pt x="854238" y="430340"/>
                </a:lnTo>
                <a:lnTo>
                  <a:pt x="802992" y="425789"/>
                </a:lnTo>
                <a:lnTo>
                  <a:pt x="752329" y="419470"/>
                </a:lnTo>
                <a:lnTo>
                  <a:pt x="702277" y="411412"/>
                </a:lnTo>
                <a:lnTo>
                  <a:pt x="652866" y="401646"/>
                </a:lnTo>
                <a:lnTo>
                  <a:pt x="604125" y="390201"/>
                </a:lnTo>
                <a:lnTo>
                  <a:pt x="556083" y="377108"/>
                </a:lnTo>
                <a:lnTo>
                  <a:pt x="508769" y="362396"/>
                </a:lnTo>
                <a:lnTo>
                  <a:pt x="462211" y="346095"/>
                </a:lnTo>
                <a:lnTo>
                  <a:pt x="416439" y="328235"/>
                </a:lnTo>
                <a:lnTo>
                  <a:pt x="371482" y="308846"/>
                </a:lnTo>
                <a:lnTo>
                  <a:pt x="327368" y="287959"/>
                </a:lnTo>
                <a:lnTo>
                  <a:pt x="284127" y="265602"/>
                </a:lnTo>
                <a:lnTo>
                  <a:pt x="241788" y="241806"/>
                </a:lnTo>
                <a:lnTo>
                  <a:pt x="200379" y="216601"/>
                </a:lnTo>
                <a:lnTo>
                  <a:pt x="159929" y="190017"/>
                </a:lnTo>
                <a:lnTo>
                  <a:pt x="120468" y="162084"/>
                </a:lnTo>
                <a:lnTo>
                  <a:pt x="82025" y="132831"/>
                </a:lnTo>
                <a:lnTo>
                  <a:pt x="44627" y="102288"/>
                </a:lnTo>
                <a:lnTo>
                  <a:pt x="8305" y="70487"/>
                </a:lnTo>
                <a:lnTo>
                  <a:pt x="0" y="56540"/>
                </a:lnTo>
                <a:lnTo>
                  <a:pt x="2844" y="44387"/>
                </a:lnTo>
                <a:lnTo>
                  <a:pt x="13842" y="38231"/>
                </a:lnTo>
                <a:lnTo>
                  <a:pt x="29994" y="42279"/>
                </a:lnTo>
                <a:lnTo>
                  <a:pt x="71097" y="65471"/>
                </a:lnTo>
                <a:lnTo>
                  <a:pt x="113109" y="87704"/>
                </a:lnTo>
                <a:lnTo>
                  <a:pt x="155993" y="108954"/>
                </a:lnTo>
                <a:lnTo>
                  <a:pt x="199710" y="129196"/>
                </a:lnTo>
                <a:lnTo>
                  <a:pt x="244219" y="148404"/>
                </a:lnTo>
                <a:lnTo>
                  <a:pt x="289483" y="166554"/>
                </a:lnTo>
                <a:lnTo>
                  <a:pt x="335463" y="183620"/>
                </a:lnTo>
                <a:lnTo>
                  <a:pt x="382120" y="199579"/>
                </a:lnTo>
                <a:lnTo>
                  <a:pt x="429415" y="214404"/>
                </a:lnTo>
                <a:lnTo>
                  <a:pt x="477309" y="228070"/>
                </a:lnTo>
                <a:lnTo>
                  <a:pt x="525763" y="240554"/>
                </a:lnTo>
                <a:lnTo>
                  <a:pt x="574739" y="251829"/>
                </a:lnTo>
                <a:lnTo>
                  <a:pt x="624197" y="261872"/>
                </a:lnTo>
                <a:lnTo>
                  <a:pt x="674099" y="270656"/>
                </a:lnTo>
                <a:lnTo>
                  <a:pt x="724406" y="278158"/>
                </a:lnTo>
                <a:lnTo>
                  <a:pt x="775079" y="284351"/>
                </a:lnTo>
                <a:lnTo>
                  <a:pt x="826079" y="289212"/>
                </a:lnTo>
                <a:lnTo>
                  <a:pt x="877368" y="292715"/>
                </a:lnTo>
                <a:lnTo>
                  <a:pt x="928906" y="294834"/>
                </a:lnTo>
                <a:lnTo>
                  <a:pt x="980655" y="295547"/>
                </a:lnTo>
                <a:lnTo>
                  <a:pt x="1569063" y="295547"/>
                </a:lnTo>
                <a:lnTo>
                  <a:pt x="1529842" y="313749"/>
                </a:lnTo>
                <a:lnTo>
                  <a:pt x="1484438" y="332720"/>
                </a:lnTo>
                <a:lnTo>
                  <a:pt x="1438069" y="350104"/>
                </a:lnTo>
                <a:lnTo>
                  <a:pt x="1390904" y="365887"/>
                </a:lnTo>
                <a:lnTo>
                  <a:pt x="1343111" y="380060"/>
                </a:lnTo>
                <a:lnTo>
                  <a:pt x="1294859" y="392609"/>
                </a:lnTo>
                <a:lnTo>
                  <a:pt x="1246315" y="403524"/>
                </a:lnTo>
                <a:lnTo>
                  <a:pt x="1197648" y="412792"/>
                </a:lnTo>
                <a:lnTo>
                  <a:pt x="1149027" y="420401"/>
                </a:lnTo>
                <a:lnTo>
                  <a:pt x="1100620" y="426340"/>
                </a:lnTo>
                <a:lnTo>
                  <a:pt x="1052594" y="430596"/>
                </a:lnTo>
                <a:lnTo>
                  <a:pt x="1046032" y="430951"/>
                </a:lnTo>
                <a:close/>
              </a:path>
              <a:path w="1920875" h="431165">
                <a:moveTo>
                  <a:pt x="1782226" y="355126"/>
                </a:moveTo>
                <a:lnTo>
                  <a:pt x="1772217" y="354752"/>
                </a:lnTo>
                <a:lnTo>
                  <a:pt x="1766885" y="348010"/>
                </a:lnTo>
                <a:lnTo>
                  <a:pt x="1768458" y="335930"/>
                </a:lnTo>
                <a:lnTo>
                  <a:pt x="1786681" y="289681"/>
                </a:lnTo>
                <a:lnTo>
                  <a:pt x="1806803" y="233675"/>
                </a:lnTo>
                <a:lnTo>
                  <a:pt x="1823452" y="176539"/>
                </a:lnTo>
                <a:lnTo>
                  <a:pt x="1831053" y="127469"/>
                </a:lnTo>
                <a:lnTo>
                  <a:pt x="1824082" y="95519"/>
                </a:lnTo>
                <a:lnTo>
                  <a:pt x="1794755" y="80554"/>
                </a:lnTo>
                <a:lnTo>
                  <a:pt x="1745582" y="75232"/>
                </a:lnTo>
                <a:lnTo>
                  <a:pt x="1920452" y="75232"/>
                </a:lnTo>
                <a:lnTo>
                  <a:pt x="1915674" y="115764"/>
                </a:lnTo>
                <a:lnTo>
                  <a:pt x="1904899" y="162423"/>
                </a:lnTo>
                <a:lnTo>
                  <a:pt x="1887771" y="212178"/>
                </a:lnTo>
                <a:lnTo>
                  <a:pt x="1863910" y="261872"/>
                </a:lnTo>
                <a:lnTo>
                  <a:pt x="1833024" y="308212"/>
                </a:lnTo>
                <a:lnTo>
                  <a:pt x="1794687" y="348106"/>
                </a:lnTo>
                <a:lnTo>
                  <a:pt x="1782226" y="355126"/>
                </a:lnTo>
                <a:close/>
              </a:path>
              <a:path w="1920875" h="431165">
                <a:moveTo>
                  <a:pt x="1569063" y="295547"/>
                </a:moveTo>
                <a:lnTo>
                  <a:pt x="980655" y="295547"/>
                </a:lnTo>
                <a:lnTo>
                  <a:pt x="1027590" y="294897"/>
                </a:lnTo>
                <a:lnTo>
                  <a:pt x="1075062" y="292943"/>
                </a:lnTo>
                <a:lnTo>
                  <a:pt x="1122993" y="289681"/>
                </a:lnTo>
                <a:lnTo>
                  <a:pt x="1171307" y="285107"/>
                </a:lnTo>
                <a:lnTo>
                  <a:pt x="1219926" y="279214"/>
                </a:lnTo>
                <a:lnTo>
                  <a:pt x="1268772" y="272000"/>
                </a:lnTo>
                <a:lnTo>
                  <a:pt x="1317768" y="263459"/>
                </a:lnTo>
                <a:lnTo>
                  <a:pt x="1366835" y="253586"/>
                </a:lnTo>
                <a:lnTo>
                  <a:pt x="1415897" y="242376"/>
                </a:lnTo>
                <a:lnTo>
                  <a:pt x="1464876" y="229826"/>
                </a:lnTo>
                <a:lnTo>
                  <a:pt x="1513693" y="215929"/>
                </a:lnTo>
                <a:lnTo>
                  <a:pt x="1562273" y="200683"/>
                </a:lnTo>
                <a:lnTo>
                  <a:pt x="1610536" y="184081"/>
                </a:lnTo>
                <a:lnTo>
                  <a:pt x="1658406" y="166119"/>
                </a:lnTo>
                <a:lnTo>
                  <a:pt x="1705805" y="146792"/>
                </a:lnTo>
                <a:lnTo>
                  <a:pt x="1730302" y="144033"/>
                </a:lnTo>
                <a:lnTo>
                  <a:pt x="1747288" y="155518"/>
                </a:lnTo>
                <a:lnTo>
                  <a:pt x="1751201" y="174815"/>
                </a:lnTo>
                <a:lnTo>
                  <a:pt x="1736481" y="195495"/>
                </a:lnTo>
                <a:lnTo>
                  <a:pt x="1698445" y="222226"/>
                </a:lnTo>
                <a:lnTo>
                  <a:pt x="1658583" y="247429"/>
                </a:lnTo>
                <a:lnTo>
                  <a:pt x="1617083" y="271092"/>
                </a:lnTo>
                <a:lnTo>
                  <a:pt x="1574113" y="293203"/>
                </a:lnTo>
                <a:lnTo>
                  <a:pt x="1569063" y="295547"/>
                </a:lnTo>
                <a:close/>
              </a:path>
              <a:path w="1920875" h="431165">
                <a:moveTo>
                  <a:pt x="1736500" y="195495"/>
                </a:moveTo>
                <a:close/>
              </a:path>
            </a:pathLst>
          </a:custGeom>
          <a:solidFill>
            <a:srgbClr val="FF9900"/>
          </a:solidFill>
        </p:spPr>
        <p:txBody>
          <a:bodyPr wrap="square" lIns="0" tIns="0" rIns="0" bIns="0" rtlCol="0"/>
          <a:lstStyle/>
          <a:p>
            <a:endParaRPr/>
          </a:p>
        </p:txBody>
      </p:sp>
      <p:pic>
        <p:nvPicPr>
          <p:cNvPr id="8" name="object 8"/>
          <p:cNvPicPr/>
          <p:nvPr/>
        </p:nvPicPr>
        <p:blipFill>
          <a:blip r:embed="rId6" cstate="print"/>
          <a:stretch>
            <a:fillRect/>
          </a:stretch>
        </p:blipFill>
        <p:spPr>
          <a:xfrm>
            <a:off x="6330879" y="967464"/>
            <a:ext cx="3257549" cy="1476374"/>
          </a:xfrm>
          <a:prstGeom prst="rect">
            <a:avLst/>
          </a:prstGeom>
        </p:spPr>
      </p:pic>
      <p:sp>
        <p:nvSpPr>
          <p:cNvPr id="9" name="object 9"/>
          <p:cNvSpPr txBox="1">
            <a:spLocks noGrp="1"/>
          </p:cNvSpPr>
          <p:nvPr>
            <p:ph type="title"/>
          </p:nvPr>
        </p:nvSpPr>
        <p:spPr>
          <a:xfrm>
            <a:off x="619714" y="3918636"/>
            <a:ext cx="10358120" cy="2341880"/>
          </a:xfrm>
          <a:prstGeom prst="rect">
            <a:avLst/>
          </a:prstGeom>
        </p:spPr>
        <p:txBody>
          <a:bodyPr vert="horz" wrap="square" lIns="0" tIns="13970" rIns="0" bIns="0" rtlCol="0">
            <a:spAutoFit/>
          </a:bodyPr>
          <a:lstStyle/>
          <a:p>
            <a:pPr marL="148590" algn="ctr">
              <a:lnSpc>
                <a:spcPct val="100000"/>
              </a:lnSpc>
              <a:spcBef>
                <a:spcPts val="110"/>
              </a:spcBef>
            </a:pPr>
            <a:r>
              <a:rPr lang="en-US" sz="5700" b="1" spc="180" dirty="0">
                <a:solidFill>
                  <a:srgbClr val="000000"/>
                </a:solidFill>
                <a:latin typeface="Times New Roman"/>
                <a:cs typeface="Times New Roman"/>
              </a:rPr>
              <a:t>Internship</a:t>
            </a:r>
            <a:r>
              <a:rPr lang="en-US" sz="5700" b="1" spc="-195" dirty="0">
                <a:solidFill>
                  <a:srgbClr val="000000"/>
                </a:solidFill>
                <a:latin typeface="Times New Roman"/>
                <a:cs typeface="Times New Roman"/>
              </a:rPr>
              <a:t> </a:t>
            </a:r>
            <a:r>
              <a:rPr lang="en-US" sz="5700" b="1" spc="160" dirty="0">
                <a:solidFill>
                  <a:srgbClr val="000000"/>
                </a:solidFill>
                <a:latin typeface="Times New Roman"/>
                <a:cs typeface="Times New Roman"/>
              </a:rPr>
              <a:t>report</a:t>
            </a:r>
            <a:endParaRPr lang="en-US" sz="5700" dirty="0">
              <a:latin typeface="Times New Roman"/>
              <a:cs typeface="Times New Roman"/>
            </a:endParaRPr>
          </a:p>
          <a:p>
            <a:pPr algn="ctr">
              <a:lnSpc>
                <a:spcPct val="100000"/>
              </a:lnSpc>
              <a:spcBef>
                <a:spcPts val="459"/>
              </a:spcBef>
            </a:pPr>
            <a:r>
              <a:rPr lang="en-US" sz="9100" spc="95" dirty="0">
                <a:solidFill>
                  <a:srgbClr val="000000"/>
                </a:solidFill>
                <a:latin typeface="Tahoma"/>
                <a:cs typeface="Tahoma"/>
              </a:rPr>
              <a:t>C</a:t>
            </a:r>
            <a:r>
              <a:rPr lang="en-US" sz="9100" spc="-65" dirty="0">
                <a:solidFill>
                  <a:srgbClr val="000000"/>
                </a:solidFill>
                <a:latin typeface="Tahoma"/>
                <a:cs typeface="Tahoma"/>
              </a:rPr>
              <a:t>l</a:t>
            </a:r>
            <a:r>
              <a:rPr lang="en-US" sz="9100" spc="-125" dirty="0">
                <a:solidFill>
                  <a:srgbClr val="000000"/>
                </a:solidFill>
                <a:latin typeface="Tahoma"/>
                <a:cs typeface="Tahoma"/>
              </a:rPr>
              <a:t>o</a:t>
            </a:r>
            <a:r>
              <a:rPr lang="en-US" sz="9100" spc="-370" dirty="0">
                <a:solidFill>
                  <a:srgbClr val="000000"/>
                </a:solidFill>
                <a:latin typeface="Tahoma"/>
                <a:cs typeface="Tahoma"/>
              </a:rPr>
              <a:t>u</a:t>
            </a:r>
            <a:r>
              <a:rPr lang="en-US" sz="9100" spc="-245" dirty="0">
                <a:solidFill>
                  <a:srgbClr val="000000"/>
                </a:solidFill>
                <a:latin typeface="Tahoma"/>
                <a:cs typeface="Tahoma"/>
              </a:rPr>
              <a:t>d</a:t>
            </a:r>
            <a:r>
              <a:rPr lang="en-US" sz="9100" spc="-1035" dirty="0">
                <a:solidFill>
                  <a:srgbClr val="000000"/>
                </a:solidFill>
                <a:latin typeface="Tahoma"/>
                <a:cs typeface="Tahoma"/>
              </a:rPr>
              <a:t> </a:t>
            </a:r>
            <a:r>
              <a:rPr lang="en-US" sz="9100" spc="95" dirty="0">
                <a:solidFill>
                  <a:srgbClr val="000000"/>
                </a:solidFill>
                <a:latin typeface="Tahoma"/>
                <a:cs typeface="Tahoma"/>
              </a:rPr>
              <a:t>C</a:t>
            </a:r>
            <a:r>
              <a:rPr lang="en-US" sz="9100" spc="-125" dirty="0">
                <a:solidFill>
                  <a:srgbClr val="000000"/>
                </a:solidFill>
                <a:latin typeface="Tahoma"/>
                <a:cs typeface="Tahoma"/>
              </a:rPr>
              <a:t>o</a:t>
            </a:r>
            <a:r>
              <a:rPr lang="en-US" sz="9100" spc="-295" dirty="0">
                <a:solidFill>
                  <a:srgbClr val="000000"/>
                </a:solidFill>
                <a:latin typeface="Tahoma"/>
                <a:cs typeface="Tahoma"/>
              </a:rPr>
              <a:t>m</a:t>
            </a:r>
            <a:r>
              <a:rPr lang="en-US" sz="9100" spc="5" dirty="0">
                <a:solidFill>
                  <a:srgbClr val="000000"/>
                </a:solidFill>
                <a:latin typeface="Tahoma"/>
                <a:cs typeface="Tahoma"/>
              </a:rPr>
              <a:t>p</a:t>
            </a:r>
            <a:r>
              <a:rPr lang="en-US" sz="9100" spc="-370" dirty="0">
                <a:solidFill>
                  <a:srgbClr val="000000"/>
                </a:solidFill>
                <a:latin typeface="Tahoma"/>
                <a:cs typeface="Tahoma"/>
              </a:rPr>
              <a:t>u</a:t>
            </a:r>
            <a:r>
              <a:rPr lang="en-US" sz="9100" spc="140" dirty="0">
                <a:solidFill>
                  <a:srgbClr val="000000"/>
                </a:solidFill>
                <a:latin typeface="Tahoma"/>
                <a:cs typeface="Tahoma"/>
              </a:rPr>
              <a:t>t</a:t>
            </a:r>
            <a:r>
              <a:rPr lang="en-US" sz="9100" spc="-110" dirty="0">
                <a:solidFill>
                  <a:srgbClr val="000000"/>
                </a:solidFill>
                <a:latin typeface="Tahoma"/>
                <a:cs typeface="Tahoma"/>
              </a:rPr>
              <a:t>i</a:t>
            </a:r>
            <a:r>
              <a:rPr lang="en-US" sz="9100" spc="-340" dirty="0">
                <a:solidFill>
                  <a:srgbClr val="000000"/>
                </a:solidFill>
                <a:latin typeface="Tahoma"/>
                <a:cs typeface="Tahoma"/>
              </a:rPr>
              <a:t>n</a:t>
            </a:r>
            <a:r>
              <a:rPr lang="en-US" sz="9100" spc="-345" dirty="0">
                <a:solidFill>
                  <a:srgbClr val="000000"/>
                </a:solidFill>
                <a:latin typeface="Tahoma"/>
                <a:cs typeface="Tahoma"/>
              </a:rPr>
              <a:t>g</a:t>
            </a:r>
            <a:r>
              <a:rPr lang="en-US" sz="9100" spc="-1035" dirty="0">
                <a:solidFill>
                  <a:srgbClr val="000000"/>
                </a:solidFill>
                <a:latin typeface="Tahoma"/>
                <a:cs typeface="Tahoma"/>
              </a:rPr>
              <a:t> </a:t>
            </a:r>
            <a:r>
              <a:rPr lang="en-US" sz="9100" spc="-580" dirty="0">
                <a:solidFill>
                  <a:srgbClr val="000000"/>
                </a:solidFill>
                <a:latin typeface="Tahoma"/>
                <a:cs typeface="Tahoma"/>
              </a:rPr>
              <a:t>a</a:t>
            </a:r>
            <a:r>
              <a:rPr lang="en-US" sz="9100" spc="-340" dirty="0">
                <a:solidFill>
                  <a:srgbClr val="000000"/>
                </a:solidFill>
                <a:latin typeface="Tahoma"/>
                <a:cs typeface="Tahoma"/>
              </a:rPr>
              <a:t>n</a:t>
            </a:r>
            <a:r>
              <a:rPr lang="en-US" sz="9100" spc="-245" dirty="0">
                <a:solidFill>
                  <a:srgbClr val="000000"/>
                </a:solidFill>
                <a:latin typeface="Tahoma"/>
                <a:cs typeface="Tahoma"/>
              </a:rPr>
              <a:t>d</a:t>
            </a:r>
            <a:endParaRPr lang="en-US" sz="9100" dirty="0">
              <a:latin typeface="Tahoma"/>
              <a:cs typeface="Tahoma"/>
            </a:endParaRPr>
          </a:p>
        </p:txBody>
      </p:sp>
      <p:sp>
        <p:nvSpPr>
          <p:cNvPr id="10" name="object 10"/>
          <p:cNvSpPr txBox="1"/>
          <p:nvPr/>
        </p:nvSpPr>
        <p:spPr>
          <a:xfrm>
            <a:off x="4524694" y="5798500"/>
            <a:ext cx="7552690" cy="3799204"/>
          </a:xfrm>
          <a:prstGeom prst="rect">
            <a:avLst/>
          </a:prstGeom>
        </p:spPr>
        <p:txBody>
          <a:bodyPr vert="horz" wrap="square" lIns="0" tIns="675005" rIns="0" bIns="0" rtlCol="0">
            <a:spAutoFit/>
          </a:bodyPr>
          <a:lstStyle/>
          <a:p>
            <a:pPr marL="12700">
              <a:lnSpc>
                <a:spcPct val="100000"/>
              </a:lnSpc>
              <a:spcBef>
                <a:spcPts val="5315"/>
              </a:spcBef>
            </a:pPr>
            <a:r>
              <a:rPr sz="9100" spc="370" dirty="0">
                <a:latin typeface="Tahoma"/>
                <a:cs typeface="Tahoma"/>
              </a:rPr>
              <a:t>AWS</a:t>
            </a:r>
            <a:endParaRPr sz="9100" dirty="0">
              <a:latin typeface="Tahoma"/>
              <a:cs typeface="Tahoma"/>
            </a:endParaRPr>
          </a:p>
          <a:p>
            <a:pPr marL="4145915" marR="5080" algn="just">
              <a:lnSpc>
                <a:spcPts val="3820"/>
              </a:lnSpc>
              <a:spcBef>
                <a:spcPts val="2205"/>
              </a:spcBef>
            </a:pPr>
            <a:r>
              <a:rPr lang="en-IN" sz="3350" b="1" spc="-225" dirty="0" err="1">
                <a:latin typeface="Trebuchet MS"/>
                <a:cs typeface="Trebuchet MS"/>
              </a:rPr>
              <a:t>VannalaRajesh</a:t>
            </a:r>
            <a:r>
              <a:rPr sz="3350" b="1" spc="-70" dirty="0">
                <a:latin typeface="Trebuchet MS"/>
                <a:cs typeface="Trebuchet MS"/>
              </a:rPr>
              <a:t>  </a:t>
            </a:r>
            <a:r>
              <a:rPr sz="3350" b="1" spc="-210" dirty="0">
                <a:latin typeface="Trebuchet MS"/>
                <a:cs typeface="Trebuchet MS"/>
              </a:rPr>
              <a:t>R</a:t>
            </a:r>
            <a:r>
              <a:rPr sz="3350" b="1" spc="-20" dirty="0">
                <a:latin typeface="Trebuchet MS"/>
                <a:cs typeface="Trebuchet MS"/>
              </a:rPr>
              <a:t>e</a:t>
            </a:r>
            <a:r>
              <a:rPr sz="3350" b="1" spc="375" dirty="0">
                <a:latin typeface="Trebuchet MS"/>
                <a:cs typeface="Trebuchet MS"/>
              </a:rPr>
              <a:t>g</a:t>
            </a:r>
            <a:r>
              <a:rPr sz="3350" b="1" spc="-175" dirty="0">
                <a:latin typeface="Trebuchet MS"/>
                <a:cs typeface="Trebuchet MS"/>
              </a:rPr>
              <a:t> </a:t>
            </a:r>
            <a:r>
              <a:rPr sz="3350" b="1" spc="-125" dirty="0">
                <a:latin typeface="Trebuchet MS"/>
                <a:cs typeface="Trebuchet MS"/>
              </a:rPr>
              <a:t>n</a:t>
            </a:r>
            <a:r>
              <a:rPr sz="3350" b="1" spc="20" dirty="0">
                <a:latin typeface="Trebuchet MS"/>
                <a:cs typeface="Trebuchet MS"/>
              </a:rPr>
              <a:t>o</a:t>
            </a:r>
            <a:r>
              <a:rPr sz="3350" b="1" spc="-175" dirty="0">
                <a:latin typeface="Trebuchet MS"/>
                <a:cs typeface="Trebuchet MS"/>
              </a:rPr>
              <a:t> </a:t>
            </a:r>
            <a:r>
              <a:rPr sz="3350" b="1" spc="-210" dirty="0">
                <a:latin typeface="Trebuchet MS"/>
                <a:cs typeface="Trebuchet MS"/>
              </a:rPr>
              <a:t>:</a:t>
            </a:r>
            <a:r>
              <a:rPr sz="3350" b="1" spc="-175" dirty="0">
                <a:latin typeface="Trebuchet MS"/>
                <a:cs typeface="Trebuchet MS"/>
              </a:rPr>
              <a:t> </a:t>
            </a:r>
            <a:r>
              <a:rPr sz="3350" b="1" spc="-969" dirty="0">
                <a:latin typeface="Trebuchet MS"/>
                <a:cs typeface="Trebuchet MS"/>
              </a:rPr>
              <a:t>1</a:t>
            </a:r>
            <a:r>
              <a:rPr lang="en-IN" sz="3350" b="1" spc="-969" dirty="0">
                <a:latin typeface="Trebuchet MS"/>
                <a:cs typeface="Trebuchet MS"/>
              </a:rPr>
              <a:t> </a:t>
            </a:r>
            <a:r>
              <a:rPr sz="3350" b="1" spc="-240" dirty="0">
                <a:latin typeface="Trebuchet MS"/>
                <a:cs typeface="Trebuchet MS"/>
              </a:rPr>
              <a:t>2</a:t>
            </a:r>
            <a:r>
              <a:rPr sz="3350" b="1" spc="-969" dirty="0">
                <a:latin typeface="Trebuchet MS"/>
                <a:cs typeface="Trebuchet MS"/>
              </a:rPr>
              <a:t>1</a:t>
            </a:r>
            <a:r>
              <a:rPr lang="en-IN" sz="3350" b="1" spc="-969" dirty="0">
                <a:latin typeface="Trebuchet MS"/>
                <a:cs typeface="Trebuchet MS"/>
              </a:rPr>
              <a:t> </a:t>
            </a:r>
            <a:r>
              <a:rPr sz="3350" b="1" spc="90" dirty="0">
                <a:latin typeface="Trebuchet MS"/>
                <a:cs typeface="Trebuchet MS"/>
              </a:rPr>
              <a:t>0</a:t>
            </a:r>
            <a:r>
              <a:rPr lang="en-IN" sz="3350" b="1" spc="-75" dirty="0">
                <a:latin typeface="Trebuchet MS"/>
                <a:cs typeface="Trebuchet MS"/>
              </a:rPr>
              <a:t>3182</a:t>
            </a:r>
            <a:r>
              <a:rPr sz="3350" b="1" spc="65" dirty="0">
                <a:latin typeface="Trebuchet MS"/>
                <a:cs typeface="Trebuchet MS"/>
              </a:rPr>
              <a:t>  </a:t>
            </a:r>
            <a:r>
              <a:rPr sz="3350" b="1" spc="-160" dirty="0">
                <a:latin typeface="Trebuchet MS"/>
                <a:cs typeface="Trebuchet MS"/>
              </a:rPr>
              <a:t>B</a:t>
            </a:r>
            <a:r>
              <a:rPr sz="3350" b="1" spc="-300" dirty="0">
                <a:latin typeface="Trebuchet MS"/>
                <a:cs typeface="Trebuchet MS"/>
              </a:rPr>
              <a:t>.</a:t>
            </a:r>
            <a:r>
              <a:rPr sz="3350" b="1" spc="-225" dirty="0">
                <a:latin typeface="Trebuchet MS"/>
                <a:cs typeface="Trebuchet MS"/>
              </a:rPr>
              <a:t>T</a:t>
            </a:r>
            <a:r>
              <a:rPr sz="3350" b="1" spc="-195" dirty="0">
                <a:latin typeface="Trebuchet MS"/>
                <a:cs typeface="Trebuchet MS"/>
              </a:rPr>
              <a:t>E</a:t>
            </a:r>
            <a:r>
              <a:rPr sz="3350" b="1" spc="430" dirty="0">
                <a:latin typeface="Trebuchet MS"/>
                <a:cs typeface="Trebuchet MS"/>
              </a:rPr>
              <a:t>C</a:t>
            </a:r>
            <a:r>
              <a:rPr sz="3350" b="1" spc="-105" dirty="0">
                <a:latin typeface="Trebuchet MS"/>
                <a:cs typeface="Trebuchet MS"/>
              </a:rPr>
              <a:t>H</a:t>
            </a:r>
            <a:r>
              <a:rPr sz="3350" b="1" spc="-175" dirty="0">
                <a:latin typeface="Trebuchet MS"/>
                <a:cs typeface="Trebuchet MS"/>
              </a:rPr>
              <a:t> </a:t>
            </a:r>
            <a:r>
              <a:rPr sz="3350" b="1" spc="-270" dirty="0">
                <a:latin typeface="Trebuchet MS"/>
                <a:cs typeface="Trebuchet MS"/>
              </a:rPr>
              <a:t>(</a:t>
            </a:r>
            <a:r>
              <a:rPr sz="3350" b="1" spc="-175" dirty="0">
                <a:latin typeface="Trebuchet MS"/>
                <a:cs typeface="Trebuchet MS"/>
              </a:rPr>
              <a:t> </a:t>
            </a:r>
            <a:r>
              <a:rPr sz="3350" b="1" spc="430" dirty="0">
                <a:latin typeface="Trebuchet MS"/>
                <a:cs typeface="Trebuchet MS"/>
              </a:rPr>
              <a:t>C</a:t>
            </a:r>
            <a:r>
              <a:rPr sz="3350" b="1" spc="385" dirty="0">
                <a:latin typeface="Trebuchet MS"/>
                <a:cs typeface="Trebuchet MS"/>
              </a:rPr>
              <a:t>S</a:t>
            </a:r>
            <a:r>
              <a:rPr sz="3350" b="1" spc="-190" dirty="0">
                <a:latin typeface="Trebuchet MS"/>
                <a:cs typeface="Trebuchet MS"/>
              </a:rPr>
              <a:t>E</a:t>
            </a:r>
            <a:r>
              <a:rPr sz="3350" b="1" spc="-175" dirty="0">
                <a:latin typeface="Trebuchet MS"/>
                <a:cs typeface="Trebuchet MS"/>
              </a:rPr>
              <a:t> </a:t>
            </a:r>
            <a:r>
              <a:rPr sz="3350" b="1" spc="-270" dirty="0">
                <a:latin typeface="Trebuchet MS"/>
                <a:cs typeface="Trebuchet MS"/>
              </a:rPr>
              <a:t>)</a:t>
            </a:r>
            <a:endParaRPr sz="3350" dirty="0">
              <a:latin typeface="Trebuchet MS"/>
              <a:cs typeface="Trebuchet MS"/>
            </a:endParaRPr>
          </a:p>
        </p:txBody>
      </p:sp>
    </p:spTree>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5DCF51-6DBD-503D-DE0A-A2318CA895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1257300"/>
            <a:ext cx="14494496" cy="6767146"/>
          </a:xfrm>
          <a:prstGeom prst="rect">
            <a:avLst/>
          </a:prstGeom>
        </p:spPr>
      </p:pic>
    </p:spTree>
    <p:extLst>
      <p:ext uri="{BB962C8B-B14F-4D97-AF65-F5344CB8AC3E}">
        <p14:creationId xmlns:p14="http://schemas.microsoft.com/office/powerpoint/2010/main" val="3618442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D40324-F873-314D-731C-17D24874E8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1790700"/>
            <a:ext cx="15630636" cy="6400800"/>
          </a:xfrm>
          <a:prstGeom prst="rect">
            <a:avLst/>
          </a:prstGeom>
        </p:spPr>
      </p:pic>
    </p:spTree>
    <p:extLst>
      <p:ext uri="{BB962C8B-B14F-4D97-AF65-F5344CB8AC3E}">
        <p14:creationId xmlns:p14="http://schemas.microsoft.com/office/powerpoint/2010/main" val="3705013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8C3DF6-DA05-1A4B-B34C-EC9DED23BDAC}"/>
              </a:ext>
            </a:extLst>
          </p:cNvPr>
          <p:cNvSpPr txBox="1"/>
          <p:nvPr/>
        </p:nvSpPr>
        <p:spPr>
          <a:xfrm>
            <a:off x="2209800" y="266700"/>
            <a:ext cx="15621000" cy="8940909"/>
          </a:xfrm>
          <a:prstGeom prst="rect">
            <a:avLst/>
          </a:prstGeom>
          <a:noFill/>
        </p:spPr>
        <p:txBody>
          <a:bodyPr wrap="square" rtlCol="0">
            <a:spAutoFit/>
          </a:bodyPr>
          <a:lstStyle/>
          <a:p>
            <a:endParaRPr lang="en-IN" sz="6000" b="0" i="0" u="sng" dirty="0">
              <a:solidFill>
                <a:srgbClr val="000000"/>
              </a:solidFill>
              <a:effectLst/>
              <a:latin typeface="Verdana" panose="020B0604030504040204" pitchFamily="34" charset="0"/>
              <a:ea typeface="Verdana" panose="020B0604030504040204" pitchFamily="34" charset="0"/>
              <a:cs typeface="Calibri" panose="020F0502020204030204" pitchFamily="34" charset="0"/>
            </a:endParaRPr>
          </a:p>
          <a:p>
            <a:r>
              <a:rPr lang="en-IN" sz="6000" b="0" i="0" u="sng" dirty="0">
                <a:solidFill>
                  <a:srgbClr val="000000"/>
                </a:solidFill>
                <a:effectLst/>
                <a:latin typeface="Verdana" panose="020B0604030504040204" pitchFamily="34" charset="0"/>
                <a:ea typeface="Verdana" panose="020B0604030504040204" pitchFamily="34" charset="0"/>
                <a:cs typeface="Calibri" panose="020F0502020204030204" pitchFamily="34" charset="0"/>
              </a:rPr>
              <a:t>Pizza Ordering chatbot using Aws Lex </a:t>
            </a:r>
          </a:p>
          <a:p>
            <a:endParaRPr lang="en-IN" sz="3500" b="1" spc="20" dirty="0">
              <a:solidFill>
                <a:srgbClr val="000000"/>
              </a:solidFill>
              <a:latin typeface="Calibri" panose="020F0502020204030204" pitchFamily="34" charset="0"/>
              <a:ea typeface="+mj-ea"/>
              <a:cs typeface="Calibri" panose="020F0502020204030204" pitchFamily="34" charset="0"/>
            </a:endParaRPr>
          </a:p>
          <a:p>
            <a:endParaRPr lang="en-IN" sz="3500" b="1" spc="20" dirty="0">
              <a:solidFill>
                <a:srgbClr val="000000"/>
              </a:solidFill>
              <a:latin typeface="Calibri" panose="020F0502020204030204" pitchFamily="34" charset="0"/>
              <a:ea typeface="+mj-ea"/>
              <a:cs typeface="Calibri" panose="020F0502020204030204" pitchFamily="34" charset="0"/>
            </a:endParaRPr>
          </a:p>
          <a:p>
            <a:r>
              <a:rPr lang="en-US" sz="3500" b="1" spc="20" dirty="0">
                <a:latin typeface="Trebuchet MS"/>
                <a:cs typeface="Trebuchet MS"/>
              </a:rPr>
              <a:t>The Pizza Ordering Chatbot project introduces an innovative solution to streamline and elevate the pizza ordering experience. Utilizing the capabilities of Amazon Lex, this chatbot engages users in natural language conversations, allowing them to seamlessly place pizza orders with a personalized touch. The key components include specific intents like </a:t>
            </a:r>
            <a:r>
              <a:rPr lang="en-US" sz="3500" b="1" spc="20" dirty="0" err="1">
                <a:latin typeface="Trebuchet MS"/>
                <a:cs typeface="Trebuchet MS"/>
              </a:rPr>
              <a:t>PizzaType</a:t>
            </a:r>
            <a:r>
              <a:rPr lang="en-US" sz="3500" b="1" spc="20" dirty="0">
                <a:latin typeface="Trebuchet MS"/>
                <a:cs typeface="Trebuchet MS"/>
              </a:rPr>
              <a:t>, </a:t>
            </a:r>
            <a:r>
              <a:rPr lang="en-US" sz="3500" b="1" spc="20" dirty="0" err="1">
                <a:latin typeface="Trebuchet MS"/>
                <a:cs typeface="Trebuchet MS"/>
              </a:rPr>
              <a:t>PizzaCrust</a:t>
            </a:r>
            <a:r>
              <a:rPr lang="en-US" sz="3500" b="1" spc="20" dirty="0">
                <a:latin typeface="Trebuchet MS"/>
                <a:cs typeface="Trebuchet MS"/>
              </a:rPr>
              <a:t>, Appetizers, and </a:t>
            </a:r>
            <a:r>
              <a:rPr lang="en-US" sz="3500" b="1" spc="20" dirty="0" err="1">
                <a:latin typeface="Trebuchet MS"/>
                <a:cs typeface="Trebuchet MS"/>
              </a:rPr>
              <a:t>DeliveryTime</a:t>
            </a:r>
            <a:r>
              <a:rPr lang="en-US" sz="3500" b="1" spc="20" dirty="0">
                <a:latin typeface="Trebuchet MS"/>
                <a:cs typeface="Trebuchet MS"/>
              </a:rPr>
              <a:t>, each catering to different aspects of the user's order preferences. For instance, the </a:t>
            </a:r>
            <a:r>
              <a:rPr lang="en-US" sz="3500" b="1" spc="20" dirty="0" err="1">
                <a:latin typeface="Trebuchet MS"/>
                <a:cs typeface="Trebuchet MS"/>
              </a:rPr>
              <a:t>PizzaType</a:t>
            </a:r>
            <a:r>
              <a:rPr lang="en-US" sz="3500" b="1" spc="20" dirty="0">
                <a:latin typeface="Trebuchet MS"/>
                <a:cs typeface="Trebuchet MS"/>
              </a:rPr>
              <a:t> intent captures the desired pizza variety, while the </a:t>
            </a:r>
            <a:r>
              <a:rPr lang="en-US" sz="3500" b="1" spc="20" dirty="0" err="1">
                <a:latin typeface="Trebuchet MS"/>
                <a:cs typeface="Trebuchet MS"/>
              </a:rPr>
              <a:t>DeliveryTime</a:t>
            </a:r>
            <a:r>
              <a:rPr lang="en-US" sz="3500" b="1" spc="20" dirty="0">
                <a:latin typeface="Trebuchet MS"/>
                <a:cs typeface="Trebuchet MS"/>
              </a:rPr>
              <a:t> intent facilitates coordination based on the user's preferred delivery schedule.</a:t>
            </a:r>
          </a:p>
          <a:p>
            <a:endParaRPr lang="en-US" sz="3500" b="1" spc="20" dirty="0">
              <a:latin typeface="Trebuchet MS"/>
              <a:cs typeface="Trebuchet MS"/>
            </a:endParaRPr>
          </a:p>
        </p:txBody>
      </p:sp>
    </p:spTree>
    <p:extLst>
      <p:ext uri="{BB962C8B-B14F-4D97-AF65-F5344CB8AC3E}">
        <p14:creationId xmlns:p14="http://schemas.microsoft.com/office/powerpoint/2010/main" val="930191032"/>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D9542B-EE49-EF58-C01D-1B295B48064E}"/>
              </a:ext>
            </a:extLst>
          </p:cNvPr>
          <p:cNvSpPr txBox="1"/>
          <p:nvPr/>
        </p:nvSpPr>
        <p:spPr>
          <a:xfrm>
            <a:off x="2133600" y="780767"/>
            <a:ext cx="15544800" cy="8725466"/>
          </a:xfrm>
          <a:prstGeom prst="rect">
            <a:avLst/>
          </a:prstGeom>
          <a:noFill/>
        </p:spPr>
        <p:txBody>
          <a:bodyPr wrap="square" rtlCol="0">
            <a:spAutoFit/>
          </a:bodyPr>
          <a:lstStyle/>
          <a:p>
            <a:endParaRPr lang="en-US" sz="1800" b="1" spc="20" dirty="0">
              <a:latin typeface="Trebuchet MS"/>
              <a:cs typeface="Trebuchet MS"/>
            </a:endParaRPr>
          </a:p>
          <a:p>
            <a:r>
              <a:rPr lang="en-US" sz="3500" b="1" spc="20" dirty="0">
                <a:latin typeface="Trebuchet MS"/>
                <a:cs typeface="Trebuchet MS"/>
              </a:rPr>
              <a:t>A fundamental aspect of the project is the integration of slot types such as </a:t>
            </a:r>
            <a:r>
              <a:rPr lang="en-US" sz="3500" b="1" spc="20" dirty="0" err="1">
                <a:latin typeface="Trebuchet MS"/>
                <a:cs typeface="Trebuchet MS"/>
              </a:rPr>
              <a:t>PizzaType</a:t>
            </a:r>
            <a:r>
              <a:rPr lang="en-US" sz="3500" b="1" spc="20" dirty="0">
                <a:latin typeface="Trebuchet MS"/>
                <a:cs typeface="Trebuchet MS"/>
              </a:rPr>
              <a:t> Slot, </a:t>
            </a:r>
            <a:r>
              <a:rPr lang="en-US" sz="3500" b="1" spc="20" dirty="0" err="1">
                <a:latin typeface="Trebuchet MS"/>
                <a:cs typeface="Trebuchet MS"/>
              </a:rPr>
              <a:t>PizzaCrust</a:t>
            </a:r>
            <a:r>
              <a:rPr lang="en-US" sz="3500" b="1" spc="20" dirty="0">
                <a:latin typeface="Trebuchet MS"/>
                <a:cs typeface="Trebuchet MS"/>
              </a:rPr>
              <a:t> Slot, Appetizers Slot, and </a:t>
            </a:r>
            <a:r>
              <a:rPr lang="en-US" sz="3500" b="1" spc="20" dirty="0" err="1">
                <a:latin typeface="Trebuchet MS"/>
                <a:cs typeface="Trebuchet MS"/>
              </a:rPr>
              <a:t>DeliveryTime</a:t>
            </a:r>
            <a:r>
              <a:rPr lang="en-US" sz="3500" b="1" spc="20" dirty="0">
                <a:latin typeface="Trebuchet MS"/>
                <a:cs typeface="Trebuchet MS"/>
              </a:rPr>
              <a:t> Slot. These slots enable precise extraction of user preferences, ensuring accurate and customized order processing. Users can effortlessly communicate their pizza specifications, including crust preferences, additional appetizers, and preferred delivery times, resulting in an intuitive and user-friendly ordering process.</a:t>
            </a:r>
          </a:p>
          <a:p>
            <a:r>
              <a:rPr lang="en-US" sz="3500" b="1" spc="20" dirty="0">
                <a:latin typeface="Trebuchet MS"/>
                <a:cs typeface="Trebuchet MS"/>
              </a:rPr>
              <a:t>The chatbot's usage scenarios encompass not only order placement but also real-time updates on order status, time-sensitive delivery coordination, and integration of promotions and recommendations. Moreover, the chatbot serves as a valuable source of data, offering insights into user preferences and popular choices for informed decision-making. Multi-platform accessibility and efficiency during peak periods further enhance the project's appeal, ensuring a convenient and satisfying pizza ordering journey for users.</a:t>
            </a:r>
          </a:p>
          <a:p>
            <a:endParaRPr lang="en-IN" dirty="0"/>
          </a:p>
        </p:txBody>
      </p:sp>
    </p:spTree>
    <p:extLst>
      <p:ext uri="{BB962C8B-B14F-4D97-AF65-F5344CB8AC3E}">
        <p14:creationId xmlns:p14="http://schemas.microsoft.com/office/powerpoint/2010/main" val="3425135342"/>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4912630" y="1"/>
            <a:ext cx="3375370" cy="5546712"/>
          </a:xfrm>
          <a:prstGeom prst="rect">
            <a:avLst/>
          </a:prstGeom>
        </p:spPr>
      </p:pic>
      <p:sp>
        <p:nvSpPr>
          <p:cNvPr id="3" name="object 3"/>
          <p:cNvSpPr txBox="1">
            <a:spLocks noGrp="1"/>
          </p:cNvSpPr>
          <p:nvPr>
            <p:ph type="title"/>
          </p:nvPr>
        </p:nvSpPr>
        <p:spPr>
          <a:xfrm>
            <a:off x="2133600" y="876300"/>
            <a:ext cx="10869930" cy="2503805"/>
          </a:xfrm>
          <a:prstGeom prst="rect">
            <a:avLst/>
          </a:prstGeom>
        </p:spPr>
        <p:txBody>
          <a:bodyPr vert="horz" wrap="square" lIns="0" tIns="36195" rIns="0" bIns="0" rtlCol="0">
            <a:spAutoFit/>
          </a:bodyPr>
          <a:lstStyle/>
          <a:p>
            <a:pPr marL="12700" marR="5080">
              <a:lnSpc>
                <a:spcPts val="9720"/>
              </a:lnSpc>
              <a:spcBef>
                <a:spcPts val="285"/>
              </a:spcBef>
            </a:pPr>
            <a:r>
              <a:rPr lang="en-IN" sz="8150" b="1" spc="-5" dirty="0">
                <a:latin typeface="Verdana"/>
                <a:cs typeface="Verdana"/>
              </a:rPr>
              <a:t>P</a:t>
            </a:r>
            <a:r>
              <a:rPr lang="en-IN" sz="8150" b="1" spc="-385" dirty="0">
                <a:latin typeface="Verdana"/>
                <a:cs typeface="Verdana"/>
              </a:rPr>
              <a:t>R</a:t>
            </a:r>
            <a:r>
              <a:rPr lang="en-IN" sz="8150" b="1" spc="-50" dirty="0">
                <a:latin typeface="Verdana"/>
                <a:cs typeface="Verdana"/>
              </a:rPr>
              <a:t>O</a:t>
            </a:r>
            <a:r>
              <a:rPr lang="en-IN" sz="8150" b="1" spc="-114" dirty="0">
                <a:latin typeface="Verdana"/>
                <a:cs typeface="Verdana"/>
              </a:rPr>
              <a:t>J</a:t>
            </a:r>
            <a:r>
              <a:rPr lang="en-IN" sz="8150" b="1" spc="-100" dirty="0">
                <a:latin typeface="Verdana"/>
                <a:cs typeface="Verdana"/>
              </a:rPr>
              <a:t>E</a:t>
            </a:r>
            <a:r>
              <a:rPr lang="en-IN" sz="8150" b="1" spc="75" dirty="0">
                <a:latin typeface="Verdana"/>
                <a:cs typeface="Verdana"/>
              </a:rPr>
              <a:t>C</a:t>
            </a:r>
            <a:r>
              <a:rPr lang="en-IN" sz="8150" b="1" spc="-515" dirty="0">
                <a:latin typeface="Verdana"/>
                <a:cs typeface="Verdana"/>
              </a:rPr>
              <a:t>T</a:t>
            </a:r>
            <a:r>
              <a:rPr lang="en-IN" sz="8150" b="1" spc="-480" dirty="0">
                <a:latin typeface="Verdana"/>
                <a:cs typeface="Verdana"/>
              </a:rPr>
              <a:t> </a:t>
            </a:r>
            <a:r>
              <a:rPr lang="en-IN" sz="8150" b="1" spc="-5" dirty="0">
                <a:latin typeface="Verdana"/>
                <a:cs typeface="Verdana"/>
              </a:rPr>
              <a:t>P</a:t>
            </a:r>
            <a:r>
              <a:rPr lang="en-IN" sz="8150" b="1" spc="-385" dirty="0">
                <a:latin typeface="Verdana"/>
                <a:cs typeface="Verdana"/>
              </a:rPr>
              <a:t>R</a:t>
            </a:r>
            <a:r>
              <a:rPr lang="en-IN" sz="8150" b="1" spc="-50" dirty="0">
                <a:latin typeface="Verdana"/>
                <a:cs typeface="Verdana"/>
              </a:rPr>
              <a:t>O</a:t>
            </a:r>
            <a:r>
              <a:rPr lang="en-IN" sz="8150" b="1" spc="30" dirty="0">
                <a:latin typeface="Verdana"/>
                <a:cs typeface="Verdana"/>
              </a:rPr>
              <a:t>B</a:t>
            </a:r>
            <a:r>
              <a:rPr lang="en-IN" sz="8150" b="1" spc="-270" dirty="0">
                <a:latin typeface="Verdana"/>
                <a:cs typeface="Verdana"/>
              </a:rPr>
              <a:t>L</a:t>
            </a:r>
            <a:r>
              <a:rPr lang="en-IN" sz="8150" b="1" spc="-100" dirty="0">
                <a:latin typeface="Verdana"/>
                <a:cs typeface="Verdana"/>
              </a:rPr>
              <a:t>E</a:t>
            </a:r>
            <a:r>
              <a:rPr lang="en-IN" sz="8150" b="1" spc="40" dirty="0">
                <a:latin typeface="Verdana"/>
                <a:cs typeface="Verdana"/>
              </a:rPr>
              <a:t>M  </a:t>
            </a:r>
            <a:r>
              <a:rPr lang="en-IN" sz="8150" b="1" spc="-295" dirty="0">
                <a:latin typeface="Verdana"/>
                <a:cs typeface="Verdana"/>
              </a:rPr>
              <a:t>STATEMENT</a:t>
            </a:r>
            <a:endParaRPr lang="en-IN" sz="8150" dirty="0">
              <a:latin typeface="Verdana"/>
              <a:cs typeface="Verdana"/>
            </a:endParaRPr>
          </a:p>
        </p:txBody>
      </p:sp>
      <p:sp>
        <p:nvSpPr>
          <p:cNvPr id="4" name="object 4"/>
          <p:cNvSpPr txBox="1"/>
          <p:nvPr/>
        </p:nvSpPr>
        <p:spPr>
          <a:xfrm>
            <a:off x="531495" y="4133540"/>
            <a:ext cx="17225010" cy="5546711"/>
          </a:xfrm>
          <a:prstGeom prst="rect">
            <a:avLst/>
          </a:prstGeom>
        </p:spPr>
        <p:txBody>
          <a:bodyPr vert="horz" wrap="square" lIns="0" tIns="12700" rIns="0" bIns="0" rtlCol="0">
            <a:spAutoFit/>
          </a:bodyPr>
          <a:lstStyle/>
          <a:p>
            <a:pPr marL="12700" marR="5080" algn="just">
              <a:lnSpc>
                <a:spcPct val="114500"/>
              </a:lnSpc>
              <a:spcBef>
                <a:spcPts val="100"/>
              </a:spcBef>
            </a:pPr>
            <a:r>
              <a:rPr sz="3950" b="1" spc="110" dirty="0">
                <a:solidFill>
                  <a:srgbClr val="0F0F0F"/>
                </a:solidFill>
                <a:latin typeface="Trebuchet MS"/>
                <a:cs typeface="Trebuchet MS"/>
              </a:rPr>
              <a:t>"</a:t>
            </a:r>
            <a:r>
              <a:rPr lang="en-US" sz="3950" b="1" spc="110" dirty="0">
                <a:solidFill>
                  <a:srgbClr val="0F0F0F"/>
                </a:solidFill>
                <a:latin typeface="Trebuchet MS"/>
                <a:cs typeface="Trebuchet MS"/>
              </a:rPr>
              <a:t>In the rapidly evolving digital landscape, our organization grapples with a significant challenge – the need for a more responsive and personalized customer support system. The existing support channels, marked by traditional methods such as email and phone, are proving insufficient to meet the increasing demands of our diverse user base. This inadequacy results in delayed responses, user frustration, and a potential impact on overall customer satisfaction.</a:t>
            </a:r>
            <a:endParaRPr sz="3950" dirty="0">
              <a:latin typeface="Trebuchet MS"/>
              <a:cs typeface="Trebuchet MS"/>
            </a:endParaRPr>
          </a:p>
        </p:txBody>
      </p:sp>
    </p:spTree>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39520" y="3615857"/>
            <a:ext cx="12409170" cy="2233295"/>
          </a:xfrm>
          <a:prstGeom prst="rect">
            <a:avLst/>
          </a:prstGeom>
        </p:spPr>
        <p:txBody>
          <a:bodyPr vert="horz" wrap="square" lIns="0" tIns="17145" rIns="0" bIns="0" rtlCol="0">
            <a:spAutoFit/>
          </a:bodyPr>
          <a:lstStyle/>
          <a:p>
            <a:pPr marL="12700">
              <a:lnSpc>
                <a:spcPct val="100000"/>
              </a:lnSpc>
              <a:spcBef>
                <a:spcPts val="135"/>
              </a:spcBef>
            </a:pPr>
            <a:r>
              <a:rPr sz="14450" spc="1120" dirty="0"/>
              <a:t>Use</a:t>
            </a:r>
            <a:r>
              <a:rPr sz="14450" spc="1335" dirty="0"/>
              <a:t> </a:t>
            </a:r>
            <a:r>
              <a:rPr sz="14450" spc="725" dirty="0"/>
              <a:t>of</a:t>
            </a:r>
            <a:r>
              <a:rPr sz="14450" spc="1335" dirty="0"/>
              <a:t> </a:t>
            </a:r>
            <a:r>
              <a:rPr sz="14450" spc="1050" dirty="0"/>
              <a:t>project</a:t>
            </a:r>
            <a:endParaRPr sz="144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0" y="0"/>
            <a:ext cx="5426840" cy="10286999"/>
          </a:xfrm>
          <a:prstGeom prst="rect">
            <a:avLst/>
          </a:prstGeom>
        </p:spPr>
      </p:pic>
      <p:sp>
        <p:nvSpPr>
          <p:cNvPr id="5" name="object 5"/>
          <p:cNvSpPr txBox="1">
            <a:spLocks noGrp="1"/>
          </p:cNvSpPr>
          <p:nvPr>
            <p:ph type="title"/>
          </p:nvPr>
        </p:nvSpPr>
        <p:spPr>
          <a:xfrm>
            <a:off x="2362200" y="800100"/>
            <a:ext cx="14604365" cy="8081892"/>
          </a:xfrm>
          <a:prstGeom prst="rect">
            <a:avLst/>
          </a:prstGeom>
        </p:spPr>
        <p:txBody>
          <a:bodyPr vert="horz" wrap="square" lIns="0" tIns="12700" rIns="0" bIns="0" rtlCol="0">
            <a:spAutoFit/>
          </a:bodyPr>
          <a:lstStyle/>
          <a:p>
            <a:pPr marL="12700" marR="5080" algn="just">
              <a:lnSpc>
                <a:spcPct val="116100"/>
              </a:lnSpc>
              <a:spcBef>
                <a:spcPts val="100"/>
              </a:spcBef>
            </a:pPr>
            <a:r>
              <a:rPr lang="en-US" sz="3500" dirty="0">
                <a:latin typeface="Trebuchet MS"/>
                <a:cs typeface="Trebuchet MS"/>
              </a:rPr>
              <a:t>The implementation of our Pizza Ordering Chatbot revolutionizes the pizza ordering experience, introducing a range of usage scenarios that enhance user engagement and streamline operational processes. Users can now effortlessly customize their pizza orders by specifying pizza type, crust preference, and additional appetizers, with the chatbot's natural language understanding ensuring a seamless and personalized ordering experience. The conversational nature of the chatbot simplifies the order placement process, making it more intuitive and user-friendly. Beyond order placement, the chatbot provides real-time updates on the status of pizza orders, offering users transparency and engagement throughout the delivery process. The inclusion of the </a:t>
            </a:r>
            <a:r>
              <a:rPr lang="en-US" sz="3500" dirty="0" err="1">
                <a:latin typeface="Trebuchet MS"/>
                <a:cs typeface="Trebuchet MS"/>
              </a:rPr>
              <a:t>DeliveryTime</a:t>
            </a:r>
            <a:r>
              <a:rPr lang="en-US" sz="3500" dirty="0">
                <a:latin typeface="Trebuchet MS"/>
                <a:cs typeface="Trebuchet MS"/>
              </a:rPr>
              <a:t> intent allows users to specify their preferred delivery time, facilitating efficient coordination between the user's schedule and pizza delivery.</a:t>
            </a:r>
            <a:endParaRPr sz="3500" dirty="0">
              <a:latin typeface="Trebuchet MS"/>
              <a:cs typeface="Trebuchet MS"/>
            </a:endParaRPr>
          </a:p>
        </p:txBody>
      </p:sp>
    </p:spTree>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0" y="0"/>
            <a:ext cx="5426840" cy="10286999"/>
          </a:xfrm>
          <a:prstGeom prst="rect">
            <a:avLst/>
          </a:prstGeom>
        </p:spPr>
      </p:pic>
      <p:sp>
        <p:nvSpPr>
          <p:cNvPr id="5" name="object 5"/>
          <p:cNvSpPr txBox="1">
            <a:spLocks noGrp="1"/>
          </p:cNvSpPr>
          <p:nvPr>
            <p:ph type="title"/>
          </p:nvPr>
        </p:nvSpPr>
        <p:spPr>
          <a:xfrm>
            <a:off x="2713420" y="1257300"/>
            <a:ext cx="14604365" cy="6832320"/>
          </a:xfrm>
          <a:prstGeom prst="rect">
            <a:avLst/>
          </a:prstGeom>
        </p:spPr>
        <p:txBody>
          <a:bodyPr vert="horz" wrap="square" lIns="0" tIns="12700" rIns="0" bIns="0" rtlCol="0">
            <a:spAutoFit/>
          </a:bodyPr>
          <a:lstStyle/>
          <a:p>
            <a:pPr marL="12700" marR="5080">
              <a:lnSpc>
                <a:spcPct val="116100"/>
              </a:lnSpc>
              <a:spcBef>
                <a:spcPts val="100"/>
              </a:spcBef>
            </a:pPr>
            <a:r>
              <a:rPr lang="en-US" sz="3500" dirty="0">
                <a:latin typeface="Trebuchet MS"/>
                <a:cs typeface="Trebuchet MS"/>
              </a:rPr>
              <a:t>Moreover, the chatbot integrates promotions and recommendations into the conversation, offering users personalized suggestions for new pizza varieties or special promotions. This not only enhances upsell opportunities but also contributes to a positive and engaging user experience. By providing insights into user preferences, popular choices, and peak ordering times, the chatbot serves as a valuable source of data, enabling data-driven business decisions and strategic planning. With multi-platform accessibility and efficiency during high-traffic periods, the Pizza Ordering Chatbot ensures accessibility, convenience, and operational efficiency, ultimately contributing to an elevated user experience and increased customer loyalty.</a:t>
            </a:r>
            <a:endParaRPr sz="3500" dirty="0">
              <a:latin typeface="Trebuchet MS"/>
              <a:cs typeface="Trebuchet MS"/>
            </a:endParaRPr>
          </a:p>
        </p:txBody>
      </p:sp>
    </p:spTree>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81200" y="4076700"/>
            <a:ext cx="14325600" cy="1856214"/>
          </a:xfrm>
          <a:prstGeom prst="rect">
            <a:avLst/>
          </a:prstGeom>
        </p:spPr>
        <p:txBody>
          <a:bodyPr vert="horz" wrap="square" lIns="0" tIns="48895" rIns="0" bIns="0" rtlCol="0">
            <a:spAutoFit/>
          </a:bodyPr>
          <a:lstStyle/>
          <a:p>
            <a:pPr marL="2729865" marR="5080" indent="-2717800">
              <a:lnSpc>
                <a:spcPts val="13730"/>
              </a:lnSpc>
              <a:spcBef>
                <a:spcPts val="385"/>
              </a:spcBef>
            </a:pPr>
            <a:r>
              <a:rPr sz="14450" spc="755" dirty="0"/>
              <a:t>Photo</a:t>
            </a:r>
            <a:r>
              <a:rPr lang="en-IN" sz="14450" spc="755" dirty="0"/>
              <a:t>s</a:t>
            </a:r>
            <a:r>
              <a:rPr sz="14450" spc="1040" dirty="0"/>
              <a:t> </a:t>
            </a:r>
            <a:r>
              <a:rPr sz="14450" spc="570" dirty="0"/>
              <a:t>of</a:t>
            </a:r>
            <a:r>
              <a:rPr lang="en-IN" sz="14450" spc="570" dirty="0"/>
              <a:t> Output</a:t>
            </a:r>
            <a:endParaRPr sz="14450" spc="101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2B1DA51D-1BC9-DE68-B3D6-BEA4843FD64F}"/>
              </a:ext>
            </a:extLst>
          </p:cNvPr>
          <p:cNvSpPr txBox="1"/>
          <p:nvPr/>
        </p:nvSpPr>
        <p:spPr>
          <a:xfrm>
            <a:off x="1291590" y="571500"/>
            <a:ext cx="7852410" cy="584775"/>
          </a:xfrm>
          <a:prstGeom prst="rect">
            <a:avLst/>
          </a:prstGeom>
          <a:noFill/>
        </p:spPr>
        <p:txBody>
          <a:bodyPr wrap="square" rtlCol="0">
            <a:spAutoFit/>
          </a:bodyPr>
          <a:lstStyle/>
          <a:p>
            <a:r>
              <a:rPr lang="en-IN" sz="3200" dirty="0">
                <a:latin typeface="Arial" panose="020B0604020202020204" pitchFamily="34" charset="0"/>
                <a:cs typeface="Arial" panose="020B0604020202020204" pitchFamily="34" charset="0"/>
              </a:rPr>
              <a:t>PICTURE 1</a:t>
            </a:r>
          </a:p>
        </p:txBody>
      </p:sp>
      <p:pic>
        <p:nvPicPr>
          <p:cNvPr id="13" name="object 3">
            <a:extLst>
              <a:ext uri="{FF2B5EF4-FFF2-40B4-BE49-F238E27FC236}">
                <a16:creationId xmlns:a16="http://schemas.microsoft.com/office/drawing/2014/main" id="{746C4DE8-0D3D-2F59-CA48-67206A2AB191}"/>
              </a:ext>
            </a:extLst>
          </p:cNvPr>
          <p:cNvPicPr/>
          <p:nvPr/>
        </p:nvPicPr>
        <p:blipFill>
          <a:blip r:embed="rId2" cstate="print"/>
          <a:stretch>
            <a:fillRect/>
          </a:stretch>
        </p:blipFill>
        <p:spPr>
          <a:xfrm>
            <a:off x="0" y="0"/>
            <a:ext cx="5426840" cy="10286999"/>
          </a:xfrm>
          <a:prstGeom prst="rect">
            <a:avLst/>
          </a:prstGeom>
        </p:spPr>
      </p:pic>
      <p:pic>
        <p:nvPicPr>
          <p:cNvPr id="3" name="Picture 2">
            <a:extLst>
              <a:ext uri="{FF2B5EF4-FFF2-40B4-BE49-F238E27FC236}">
                <a16:creationId xmlns:a16="http://schemas.microsoft.com/office/drawing/2014/main" id="{90766127-EBE9-A965-58C3-EEB2034D05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1722626"/>
            <a:ext cx="14593565" cy="65232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8" name="object 2">
            <a:extLst>
              <a:ext uri="{FF2B5EF4-FFF2-40B4-BE49-F238E27FC236}">
                <a16:creationId xmlns:a16="http://schemas.microsoft.com/office/drawing/2014/main" id="{EBDECFB5-E8D5-E7B4-5E7B-E708A4A0BB26}"/>
              </a:ext>
            </a:extLst>
          </p:cNvPr>
          <p:cNvGrpSpPr/>
          <p:nvPr/>
        </p:nvGrpSpPr>
        <p:grpSpPr>
          <a:xfrm>
            <a:off x="10475562" y="0"/>
            <a:ext cx="7824470" cy="9246870"/>
            <a:chOff x="10463626" y="0"/>
            <a:chExt cx="7824470" cy="9246870"/>
          </a:xfrm>
        </p:grpSpPr>
        <p:pic>
          <p:nvPicPr>
            <p:cNvPr id="9" name="object 3">
              <a:extLst>
                <a:ext uri="{FF2B5EF4-FFF2-40B4-BE49-F238E27FC236}">
                  <a16:creationId xmlns:a16="http://schemas.microsoft.com/office/drawing/2014/main" id="{377A8675-1601-FB14-8D9A-6E94A3ACC1D0}"/>
                </a:ext>
              </a:extLst>
            </p:cNvPr>
            <p:cNvPicPr/>
            <p:nvPr/>
          </p:nvPicPr>
          <p:blipFill>
            <a:blip r:embed="rId2" cstate="print"/>
            <a:stretch>
              <a:fillRect/>
            </a:stretch>
          </p:blipFill>
          <p:spPr>
            <a:xfrm>
              <a:off x="11217219" y="0"/>
              <a:ext cx="7070779" cy="7663397"/>
            </a:xfrm>
            <a:prstGeom prst="rect">
              <a:avLst/>
            </a:prstGeom>
          </p:spPr>
        </p:pic>
        <p:pic>
          <p:nvPicPr>
            <p:cNvPr id="10" name="object 4">
              <a:extLst>
                <a:ext uri="{FF2B5EF4-FFF2-40B4-BE49-F238E27FC236}">
                  <a16:creationId xmlns:a16="http://schemas.microsoft.com/office/drawing/2014/main" id="{21336AF5-D787-84B6-C518-5A2E018AC250}"/>
                </a:ext>
              </a:extLst>
            </p:cNvPr>
            <p:cNvPicPr/>
            <p:nvPr/>
          </p:nvPicPr>
          <p:blipFill>
            <a:blip r:embed="rId3" cstate="print"/>
            <a:stretch>
              <a:fillRect/>
            </a:stretch>
          </p:blipFill>
          <p:spPr>
            <a:xfrm>
              <a:off x="10463626" y="1621616"/>
              <a:ext cx="753559" cy="753561"/>
            </a:xfrm>
            <a:prstGeom prst="rect">
              <a:avLst/>
            </a:prstGeom>
          </p:spPr>
        </p:pic>
        <p:pic>
          <p:nvPicPr>
            <p:cNvPr id="11" name="object 5">
              <a:extLst>
                <a:ext uri="{FF2B5EF4-FFF2-40B4-BE49-F238E27FC236}">
                  <a16:creationId xmlns:a16="http://schemas.microsoft.com/office/drawing/2014/main" id="{1AD9B512-721B-7710-B692-CB80CC7DFC4F}"/>
                </a:ext>
              </a:extLst>
            </p:cNvPr>
            <p:cNvPicPr/>
            <p:nvPr/>
          </p:nvPicPr>
          <p:blipFill>
            <a:blip r:embed="rId4" cstate="print"/>
            <a:stretch>
              <a:fillRect/>
            </a:stretch>
          </p:blipFill>
          <p:spPr>
            <a:xfrm>
              <a:off x="14778709" y="7667322"/>
              <a:ext cx="1578916" cy="1578920"/>
            </a:xfrm>
            <a:prstGeom prst="rect">
              <a:avLst/>
            </a:prstGeom>
          </p:spPr>
        </p:pic>
      </p:grpSp>
      <p:grpSp>
        <p:nvGrpSpPr>
          <p:cNvPr id="14" name="object 2">
            <a:extLst>
              <a:ext uri="{FF2B5EF4-FFF2-40B4-BE49-F238E27FC236}">
                <a16:creationId xmlns:a16="http://schemas.microsoft.com/office/drawing/2014/main" id="{A54D0D92-BCCD-2E77-D5B3-3C1AB7D7F6F8}"/>
              </a:ext>
            </a:extLst>
          </p:cNvPr>
          <p:cNvGrpSpPr/>
          <p:nvPr/>
        </p:nvGrpSpPr>
        <p:grpSpPr>
          <a:xfrm flipH="1">
            <a:off x="0" y="30079"/>
            <a:ext cx="8321842" cy="9246242"/>
            <a:chOff x="10463626" y="0"/>
            <a:chExt cx="7824470" cy="9246870"/>
          </a:xfrm>
        </p:grpSpPr>
        <p:pic>
          <p:nvPicPr>
            <p:cNvPr id="15" name="object 3">
              <a:extLst>
                <a:ext uri="{FF2B5EF4-FFF2-40B4-BE49-F238E27FC236}">
                  <a16:creationId xmlns:a16="http://schemas.microsoft.com/office/drawing/2014/main" id="{6038CBD6-9235-F5A7-F6DD-E11B1F3701BD}"/>
                </a:ext>
              </a:extLst>
            </p:cNvPr>
            <p:cNvPicPr/>
            <p:nvPr/>
          </p:nvPicPr>
          <p:blipFill>
            <a:blip r:embed="rId2" cstate="print"/>
            <a:stretch>
              <a:fillRect/>
            </a:stretch>
          </p:blipFill>
          <p:spPr>
            <a:xfrm>
              <a:off x="11217219" y="0"/>
              <a:ext cx="7070779" cy="7663397"/>
            </a:xfrm>
            <a:prstGeom prst="rect">
              <a:avLst/>
            </a:prstGeom>
          </p:spPr>
        </p:pic>
        <p:pic>
          <p:nvPicPr>
            <p:cNvPr id="16" name="object 4">
              <a:extLst>
                <a:ext uri="{FF2B5EF4-FFF2-40B4-BE49-F238E27FC236}">
                  <a16:creationId xmlns:a16="http://schemas.microsoft.com/office/drawing/2014/main" id="{C8A829C0-B919-6179-F949-9DF5081C270D}"/>
                </a:ext>
              </a:extLst>
            </p:cNvPr>
            <p:cNvPicPr/>
            <p:nvPr/>
          </p:nvPicPr>
          <p:blipFill>
            <a:blip r:embed="rId3" cstate="print"/>
            <a:stretch>
              <a:fillRect/>
            </a:stretch>
          </p:blipFill>
          <p:spPr>
            <a:xfrm>
              <a:off x="10463626" y="1621616"/>
              <a:ext cx="753559" cy="753561"/>
            </a:xfrm>
            <a:prstGeom prst="rect">
              <a:avLst/>
            </a:prstGeom>
          </p:spPr>
        </p:pic>
        <p:pic>
          <p:nvPicPr>
            <p:cNvPr id="17" name="object 5">
              <a:extLst>
                <a:ext uri="{FF2B5EF4-FFF2-40B4-BE49-F238E27FC236}">
                  <a16:creationId xmlns:a16="http://schemas.microsoft.com/office/drawing/2014/main" id="{4AAC9B1B-69C3-EBD8-B042-A77077598C51}"/>
                </a:ext>
              </a:extLst>
            </p:cNvPr>
            <p:cNvPicPr/>
            <p:nvPr/>
          </p:nvPicPr>
          <p:blipFill>
            <a:blip r:embed="rId4" cstate="print"/>
            <a:stretch>
              <a:fillRect/>
            </a:stretch>
          </p:blipFill>
          <p:spPr>
            <a:xfrm>
              <a:off x="14778709" y="7667322"/>
              <a:ext cx="1578916" cy="1578920"/>
            </a:xfrm>
            <a:prstGeom prst="rect">
              <a:avLst/>
            </a:prstGeom>
          </p:spPr>
        </p:pic>
      </p:grpSp>
      <p:pic>
        <p:nvPicPr>
          <p:cNvPr id="19" name="Picture 18">
            <a:extLst>
              <a:ext uri="{FF2B5EF4-FFF2-40B4-BE49-F238E27FC236}">
                <a16:creationId xmlns:a16="http://schemas.microsoft.com/office/drawing/2014/main" id="{95A7128A-6472-E389-3B99-3029DC3698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1069" y="544442"/>
            <a:ext cx="16347363" cy="919811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0C10D2-E967-294F-8485-6366E775915C}"/>
              </a:ext>
            </a:extLst>
          </p:cNvPr>
          <p:cNvSpPr txBox="1"/>
          <p:nvPr/>
        </p:nvSpPr>
        <p:spPr>
          <a:xfrm>
            <a:off x="1828800" y="647700"/>
            <a:ext cx="7924800" cy="523220"/>
          </a:xfrm>
          <a:prstGeom prst="rect">
            <a:avLst/>
          </a:prstGeom>
          <a:noFill/>
        </p:spPr>
        <p:txBody>
          <a:bodyPr wrap="square" rtlCol="0">
            <a:spAutoFit/>
          </a:bodyPr>
          <a:lstStyle/>
          <a:p>
            <a:r>
              <a:rPr lang="en-IN" sz="2800" dirty="0">
                <a:latin typeface="Arial" panose="020B0604020202020204" pitchFamily="34" charset="0"/>
                <a:cs typeface="Arial" panose="020B0604020202020204" pitchFamily="34" charset="0"/>
              </a:rPr>
              <a:t>PICTURE 2</a:t>
            </a:r>
          </a:p>
        </p:txBody>
      </p:sp>
      <p:pic>
        <p:nvPicPr>
          <p:cNvPr id="5" name="Picture 4">
            <a:extLst>
              <a:ext uri="{FF2B5EF4-FFF2-40B4-BE49-F238E27FC236}">
                <a16:creationId xmlns:a16="http://schemas.microsoft.com/office/drawing/2014/main" id="{E7E8EB86-8166-C9FB-1993-A03094C0BD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1300" y="1648479"/>
            <a:ext cx="6667499" cy="7496599"/>
          </a:xfrm>
          <a:prstGeom prst="rect">
            <a:avLst/>
          </a:prstGeom>
        </p:spPr>
      </p:pic>
      <p:pic>
        <p:nvPicPr>
          <p:cNvPr id="7" name="Picture 6">
            <a:extLst>
              <a:ext uri="{FF2B5EF4-FFF2-40B4-BE49-F238E27FC236}">
                <a16:creationId xmlns:a16="http://schemas.microsoft.com/office/drawing/2014/main" id="{ABD1D6EB-9998-18C1-802A-49C7E8ACBA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10498" y="1485900"/>
            <a:ext cx="6477301" cy="8101442"/>
          </a:xfrm>
          <a:prstGeom prst="rect">
            <a:avLst/>
          </a:prstGeom>
        </p:spPr>
      </p:pic>
    </p:spTree>
    <p:extLst>
      <p:ext uri="{BB962C8B-B14F-4D97-AF65-F5344CB8AC3E}">
        <p14:creationId xmlns:p14="http://schemas.microsoft.com/office/powerpoint/2010/main" val="21754785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5011400" y="13386"/>
            <a:ext cx="3276600" cy="4267200"/>
          </a:xfrm>
          <a:prstGeom prst="rect">
            <a:avLst/>
          </a:prstGeom>
        </p:spPr>
      </p:pic>
      <p:sp>
        <p:nvSpPr>
          <p:cNvPr id="3" name="object 3"/>
          <p:cNvSpPr txBox="1">
            <a:spLocks noGrp="1"/>
          </p:cNvSpPr>
          <p:nvPr>
            <p:ph type="title"/>
          </p:nvPr>
        </p:nvSpPr>
        <p:spPr>
          <a:xfrm>
            <a:off x="4105309" y="1214307"/>
            <a:ext cx="7413625" cy="1269365"/>
          </a:xfrm>
          <a:prstGeom prst="rect">
            <a:avLst/>
          </a:prstGeom>
        </p:spPr>
        <p:txBody>
          <a:bodyPr vert="horz" wrap="square" lIns="0" tIns="13970" rIns="0" bIns="0" rtlCol="0">
            <a:spAutoFit/>
          </a:bodyPr>
          <a:lstStyle/>
          <a:p>
            <a:pPr marL="12700">
              <a:lnSpc>
                <a:spcPct val="100000"/>
              </a:lnSpc>
              <a:spcBef>
                <a:spcPts val="110"/>
              </a:spcBef>
            </a:pPr>
            <a:r>
              <a:rPr sz="8150" b="1" spc="535" dirty="0">
                <a:latin typeface="Tahoma"/>
                <a:cs typeface="Tahoma"/>
              </a:rPr>
              <a:t>C</a:t>
            </a:r>
            <a:r>
              <a:rPr sz="8150" b="1" spc="605" dirty="0">
                <a:latin typeface="Tahoma"/>
                <a:cs typeface="Tahoma"/>
              </a:rPr>
              <a:t>O</a:t>
            </a:r>
            <a:r>
              <a:rPr sz="8150" b="1" spc="305" dirty="0">
                <a:latin typeface="Tahoma"/>
                <a:cs typeface="Tahoma"/>
              </a:rPr>
              <a:t>N</a:t>
            </a:r>
            <a:r>
              <a:rPr sz="8150" b="1" spc="535" dirty="0">
                <a:latin typeface="Tahoma"/>
                <a:cs typeface="Tahoma"/>
              </a:rPr>
              <a:t>C</a:t>
            </a:r>
            <a:r>
              <a:rPr sz="8150" b="1" spc="260" dirty="0">
                <a:latin typeface="Tahoma"/>
                <a:cs typeface="Tahoma"/>
              </a:rPr>
              <a:t>L</a:t>
            </a:r>
            <a:r>
              <a:rPr sz="8150" b="1" spc="405" dirty="0">
                <a:latin typeface="Tahoma"/>
                <a:cs typeface="Tahoma"/>
              </a:rPr>
              <a:t>U</a:t>
            </a:r>
            <a:r>
              <a:rPr sz="8150" b="1" spc="40" dirty="0">
                <a:latin typeface="Tahoma"/>
                <a:cs typeface="Tahoma"/>
              </a:rPr>
              <a:t>S</a:t>
            </a:r>
            <a:r>
              <a:rPr sz="8150" b="1" spc="-1270" dirty="0">
                <a:latin typeface="Tahoma"/>
                <a:cs typeface="Tahoma"/>
              </a:rPr>
              <a:t>I</a:t>
            </a:r>
            <a:r>
              <a:rPr sz="8150" b="1" spc="605" dirty="0">
                <a:latin typeface="Tahoma"/>
                <a:cs typeface="Tahoma"/>
              </a:rPr>
              <a:t>O</a:t>
            </a:r>
            <a:r>
              <a:rPr sz="8150" b="1" spc="310" dirty="0">
                <a:latin typeface="Tahoma"/>
                <a:cs typeface="Tahoma"/>
              </a:rPr>
              <a:t>N</a:t>
            </a:r>
            <a:endParaRPr sz="8150">
              <a:latin typeface="Tahoma"/>
              <a:cs typeface="Tahoma"/>
            </a:endParaRPr>
          </a:p>
        </p:txBody>
      </p:sp>
      <p:sp>
        <p:nvSpPr>
          <p:cNvPr id="4" name="object 4"/>
          <p:cNvSpPr txBox="1">
            <a:spLocks noGrp="1"/>
          </p:cNvSpPr>
          <p:nvPr>
            <p:ph type="body" idx="1"/>
          </p:nvPr>
        </p:nvSpPr>
        <p:spPr>
          <a:xfrm>
            <a:off x="773718" y="2936697"/>
            <a:ext cx="16740564" cy="7428957"/>
          </a:xfrm>
          <a:prstGeom prst="rect">
            <a:avLst/>
          </a:prstGeom>
        </p:spPr>
        <p:txBody>
          <a:bodyPr vert="horz" wrap="square" lIns="0" tIns="12065" rIns="0" bIns="0" rtlCol="0">
            <a:spAutoFit/>
          </a:bodyPr>
          <a:lstStyle/>
          <a:p>
            <a:pPr marL="12700" marR="5080" algn="just">
              <a:lnSpc>
                <a:spcPct val="115700"/>
              </a:lnSpc>
              <a:spcBef>
                <a:spcPts val="95"/>
              </a:spcBef>
            </a:pPr>
            <a:r>
              <a:rPr lang="en-US" spc="-40" dirty="0"/>
              <a:t>In conclusion, the Pizza Ordering Chatbot project stands as a testament to the power of conversational AI in transforming the traditional pizza ordering process. By harnessing Amazon Lex, this chatbot not only simplifies the user experience but also adds a personalized touch to each interaction. The strategic implementation of intents such as </a:t>
            </a:r>
            <a:r>
              <a:rPr lang="en-US" spc="-40" dirty="0" err="1"/>
              <a:t>PizzaType</a:t>
            </a:r>
            <a:r>
              <a:rPr lang="en-US" spc="-40" dirty="0"/>
              <a:t>, </a:t>
            </a:r>
            <a:r>
              <a:rPr lang="en-US" spc="-40" dirty="0" err="1"/>
              <a:t>PizzaCrust</a:t>
            </a:r>
            <a:r>
              <a:rPr lang="en-US" spc="-40" dirty="0"/>
              <a:t>, Appetizers, and </a:t>
            </a:r>
            <a:r>
              <a:rPr lang="en-US" spc="-40" dirty="0" err="1"/>
              <a:t>DeliveryTime</a:t>
            </a:r>
            <a:r>
              <a:rPr lang="en-US" spc="-40" dirty="0"/>
              <a:t>, coupled with corresponding slot types, ensures accurate and tailored order processing. Users can seamlessly express their preferences, from pizza varieties to delivery times, in natural language, fostering an intuitive and enjoyable ordering experience.</a:t>
            </a:r>
          </a:p>
          <a:p>
            <a:pPr marL="12700" marR="5080" algn="just">
              <a:lnSpc>
                <a:spcPct val="115700"/>
              </a:lnSpc>
              <a:spcBef>
                <a:spcPts val="95"/>
              </a:spcBef>
            </a:pPr>
            <a:endParaRPr lang="en-US" spc="-4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5526154" y="2153278"/>
            <a:ext cx="7176216" cy="596993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3" cstate="print"/>
          <a:stretch>
            <a:fillRect/>
          </a:stretch>
        </p:blipFill>
        <p:spPr>
          <a:xfrm>
            <a:off x="0" y="0"/>
            <a:ext cx="18288000" cy="1874361"/>
          </a:xfrm>
          <a:prstGeom prst="rect">
            <a:avLst/>
          </a:prstGeom>
        </p:spPr>
      </p:pic>
      <p:sp>
        <p:nvSpPr>
          <p:cNvPr id="3" name="object 3"/>
          <p:cNvSpPr txBox="1">
            <a:spLocks noGrp="1"/>
          </p:cNvSpPr>
          <p:nvPr>
            <p:ph type="title"/>
          </p:nvPr>
        </p:nvSpPr>
        <p:spPr>
          <a:xfrm>
            <a:off x="6283425" y="415071"/>
            <a:ext cx="7741920" cy="1144270"/>
          </a:xfrm>
          <a:prstGeom prst="rect">
            <a:avLst/>
          </a:prstGeom>
        </p:spPr>
        <p:txBody>
          <a:bodyPr vert="horz" wrap="square" lIns="0" tIns="11430" rIns="0" bIns="0" rtlCol="0">
            <a:spAutoFit/>
          </a:bodyPr>
          <a:lstStyle/>
          <a:p>
            <a:pPr marL="12700">
              <a:lnSpc>
                <a:spcPct val="100000"/>
              </a:lnSpc>
              <a:spcBef>
                <a:spcPts val="90"/>
              </a:spcBef>
            </a:pPr>
            <a:r>
              <a:rPr sz="7350" b="1" spc="55" dirty="0">
                <a:solidFill>
                  <a:srgbClr val="000000"/>
                </a:solidFill>
                <a:latin typeface="Tahoma"/>
                <a:cs typeface="Tahoma"/>
              </a:rPr>
              <a:t>INTRODUCTION</a:t>
            </a:r>
            <a:endParaRPr sz="7350">
              <a:latin typeface="Tahoma"/>
              <a:cs typeface="Tahoma"/>
            </a:endParaRPr>
          </a:p>
        </p:txBody>
      </p:sp>
      <p:sp>
        <p:nvSpPr>
          <p:cNvPr id="4" name="object 4"/>
          <p:cNvSpPr txBox="1"/>
          <p:nvPr/>
        </p:nvSpPr>
        <p:spPr>
          <a:xfrm>
            <a:off x="552805" y="3116831"/>
            <a:ext cx="17182465" cy="5302477"/>
          </a:xfrm>
          <a:prstGeom prst="rect">
            <a:avLst/>
          </a:prstGeom>
        </p:spPr>
        <p:txBody>
          <a:bodyPr vert="horz" wrap="square" lIns="0" tIns="12065" rIns="0" bIns="0" rtlCol="0">
            <a:spAutoFit/>
          </a:bodyPr>
          <a:lstStyle/>
          <a:p>
            <a:pPr marL="12700" marR="5080" algn="just">
              <a:lnSpc>
                <a:spcPct val="116500"/>
              </a:lnSpc>
              <a:spcBef>
                <a:spcPts val="95"/>
              </a:spcBef>
            </a:pPr>
            <a:r>
              <a:rPr sz="4250" b="1" spc="100" dirty="0">
                <a:latin typeface="Trebuchet MS"/>
                <a:cs typeface="Trebuchet MS"/>
              </a:rPr>
              <a:t>Cloud </a:t>
            </a:r>
            <a:r>
              <a:rPr sz="4250" b="1" spc="-30" dirty="0">
                <a:latin typeface="Trebuchet MS"/>
                <a:cs typeface="Trebuchet MS"/>
              </a:rPr>
              <a:t>computing, </a:t>
            </a:r>
            <a:r>
              <a:rPr sz="4250" b="1" spc="355" dirty="0">
                <a:latin typeface="Trebuchet MS"/>
                <a:cs typeface="Trebuchet MS"/>
              </a:rPr>
              <a:t>a </a:t>
            </a:r>
            <a:r>
              <a:rPr sz="4250" b="1" spc="-15" dirty="0">
                <a:latin typeface="Trebuchet MS"/>
                <a:cs typeface="Trebuchet MS"/>
              </a:rPr>
              <a:t>transformative </a:t>
            </a:r>
            <a:r>
              <a:rPr sz="4250" b="1" spc="-55" dirty="0">
                <a:latin typeface="Trebuchet MS"/>
                <a:cs typeface="Trebuchet MS"/>
              </a:rPr>
              <a:t>technology, </a:t>
            </a:r>
            <a:r>
              <a:rPr sz="4250" b="1" spc="170" dirty="0">
                <a:latin typeface="Trebuchet MS"/>
                <a:cs typeface="Trebuchet MS"/>
              </a:rPr>
              <a:t>has </a:t>
            </a:r>
            <a:r>
              <a:rPr sz="4250" b="1" spc="75" dirty="0">
                <a:latin typeface="Trebuchet MS"/>
                <a:cs typeface="Trebuchet MS"/>
              </a:rPr>
              <a:t>reshaped </a:t>
            </a:r>
            <a:r>
              <a:rPr sz="4250" b="1" spc="-120" dirty="0">
                <a:latin typeface="Trebuchet MS"/>
                <a:cs typeface="Trebuchet MS"/>
              </a:rPr>
              <a:t>the </a:t>
            </a:r>
            <a:r>
              <a:rPr sz="4250" b="1" spc="-114" dirty="0">
                <a:latin typeface="Trebuchet MS"/>
                <a:cs typeface="Trebuchet MS"/>
              </a:rPr>
              <a:t> </a:t>
            </a:r>
            <a:r>
              <a:rPr sz="4250" b="1" spc="65" dirty="0">
                <a:latin typeface="Trebuchet MS"/>
                <a:cs typeface="Trebuchet MS"/>
              </a:rPr>
              <a:t>way </a:t>
            </a:r>
            <a:r>
              <a:rPr sz="4250" b="1" dirty="0">
                <a:latin typeface="Trebuchet MS"/>
                <a:cs typeface="Trebuchet MS"/>
              </a:rPr>
              <a:t>we </a:t>
            </a:r>
            <a:r>
              <a:rPr sz="4250" b="1" spc="220" dirty="0">
                <a:latin typeface="Trebuchet MS"/>
                <a:cs typeface="Trebuchet MS"/>
              </a:rPr>
              <a:t>access </a:t>
            </a:r>
            <a:r>
              <a:rPr sz="4250" b="1" spc="120" dirty="0">
                <a:latin typeface="Trebuchet MS"/>
                <a:cs typeface="Trebuchet MS"/>
              </a:rPr>
              <a:t>and </a:t>
            </a:r>
            <a:r>
              <a:rPr sz="4250" b="1" spc="165" dirty="0">
                <a:latin typeface="Trebuchet MS"/>
                <a:cs typeface="Trebuchet MS"/>
              </a:rPr>
              <a:t>manage </a:t>
            </a:r>
            <a:r>
              <a:rPr sz="4250" b="1" spc="25" dirty="0">
                <a:latin typeface="Trebuchet MS"/>
                <a:cs typeface="Trebuchet MS"/>
              </a:rPr>
              <a:t>computing </a:t>
            </a:r>
            <a:r>
              <a:rPr sz="4250" b="1" spc="-10" dirty="0">
                <a:latin typeface="Trebuchet MS"/>
                <a:cs typeface="Trebuchet MS"/>
              </a:rPr>
              <a:t>resources. </a:t>
            </a:r>
            <a:r>
              <a:rPr sz="4250" b="1" spc="20" dirty="0">
                <a:latin typeface="Trebuchet MS"/>
                <a:cs typeface="Trebuchet MS"/>
              </a:rPr>
              <a:t>At </a:t>
            </a:r>
            <a:r>
              <a:rPr sz="4250" b="1" spc="-120" dirty="0">
                <a:latin typeface="Trebuchet MS"/>
                <a:cs typeface="Trebuchet MS"/>
              </a:rPr>
              <a:t>the </a:t>
            </a:r>
            <a:r>
              <a:rPr sz="4250" b="1" spc="-85" dirty="0">
                <a:latin typeface="Trebuchet MS"/>
                <a:cs typeface="Trebuchet MS"/>
              </a:rPr>
              <a:t>forefront </a:t>
            </a:r>
            <a:r>
              <a:rPr sz="4250" b="1" spc="-80" dirty="0">
                <a:latin typeface="Trebuchet MS"/>
                <a:cs typeface="Trebuchet MS"/>
              </a:rPr>
              <a:t> </a:t>
            </a:r>
            <a:r>
              <a:rPr sz="4250" b="1" spc="120" dirty="0">
                <a:latin typeface="Trebuchet MS"/>
                <a:cs typeface="Trebuchet MS"/>
              </a:rPr>
              <a:t>is </a:t>
            </a:r>
            <a:r>
              <a:rPr sz="4250" b="1" spc="40" dirty="0">
                <a:latin typeface="Trebuchet MS"/>
                <a:cs typeface="Trebuchet MS"/>
              </a:rPr>
              <a:t>Amazon </a:t>
            </a:r>
            <a:r>
              <a:rPr sz="4250" b="1" spc="90" dirty="0">
                <a:latin typeface="Trebuchet MS"/>
                <a:cs typeface="Trebuchet MS"/>
              </a:rPr>
              <a:t>Web </a:t>
            </a:r>
            <a:r>
              <a:rPr sz="4250" b="1" spc="70" dirty="0">
                <a:latin typeface="Trebuchet MS"/>
                <a:cs typeface="Trebuchet MS"/>
              </a:rPr>
              <a:t>Services </a:t>
            </a:r>
            <a:r>
              <a:rPr sz="4250" b="1" spc="-55" dirty="0">
                <a:latin typeface="Trebuchet MS"/>
                <a:cs typeface="Trebuchet MS"/>
              </a:rPr>
              <a:t>(AWS), </a:t>
            </a:r>
            <a:r>
              <a:rPr sz="4250" b="1" spc="355" dirty="0">
                <a:latin typeface="Trebuchet MS"/>
                <a:cs typeface="Trebuchet MS"/>
              </a:rPr>
              <a:t>a </a:t>
            </a:r>
            <a:r>
              <a:rPr sz="4250" b="1" spc="5" dirty="0">
                <a:latin typeface="Trebuchet MS"/>
                <a:cs typeface="Trebuchet MS"/>
              </a:rPr>
              <a:t>powerhouse </a:t>
            </a:r>
            <a:r>
              <a:rPr sz="4250" b="1" spc="-110" dirty="0">
                <a:latin typeface="Trebuchet MS"/>
                <a:cs typeface="Trebuchet MS"/>
              </a:rPr>
              <a:t>in </a:t>
            </a:r>
            <a:r>
              <a:rPr sz="4250" b="1" spc="25" dirty="0">
                <a:latin typeface="Trebuchet MS"/>
                <a:cs typeface="Trebuchet MS"/>
              </a:rPr>
              <a:t>cloud </a:t>
            </a:r>
            <a:r>
              <a:rPr sz="4250" b="1" dirty="0">
                <a:latin typeface="Trebuchet MS"/>
                <a:cs typeface="Trebuchet MS"/>
              </a:rPr>
              <a:t>services. </a:t>
            </a:r>
            <a:r>
              <a:rPr lang="en-US" sz="4250" b="1" spc="5" dirty="0">
                <a:latin typeface="Trebuchet MS"/>
                <a:cs typeface="Trebuchet MS"/>
              </a:rPr>
              <a:t>AWS Lex is a service provided by Amazon Web Services (AWS) that enables the building of conversational interfaces into any application using voice and text. It is designed to create chatbots, virtual agents, and interactive voice response systems.</a:t>
            </a:r>
            <a:endParaRPr sz="4250" dirty="0">
              <a:latin typeface="Trebuchet MS"/>
              <a:cs typeface="Trebuchet MS"/>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1277" y="980662"/>
            <a:ext cx="5189220" cy="970915"/>
          </a:xfrm>
          <a:prstGeom prst="rect">
            <a:avLst/>
          </a:prstGeom>
        </p:spPr>
        <p:txBody>
          <a:bodyPr vert="horz" wrap="square" lIns="0" tIns="12700" rIns="0" bIns="0" rtlCol="0">
            <a:spAutoFit/>
          </a:bodyPr>
          <a:lstStyle/>
          <a:p>
            <a:pPr marL="12700">
              <a:lnSpc>
                <a:spcPct val="100000"/>
              </a:lnSpc>
              <a:spcBef>
                <a:spcPts val="100"/>
              </a:spcBef>
            </a:pPr>
            <a:r>
              <a:rPr sz="6200" b="1" spc="180" dirty="0">
                <a:latin typeface="Tahoma"/>
                <a:cs typeface="Tahoma"/>
              </a:rPr>
              <a:t>OBJECTIVES</a:t>
            </a:r>
            <a:endParaRPr sz="6200">
              <a:latin typeface="Tahoma"/>
              <a:cs typeface="Tahoma"/>
            </a:endParaRPr>
          </a:p>
        </p:txBody>
      </p:sp>
      <p:pic>
        <p:nvPicPr>
          <p:cNvPr id="3" name="object 3"/>
          <p:cNvPicPr/>
          <p:nvPr/>
        </p:nvPicPr>
        <p:blipFill>
          <a:blip r:embed="rId2" cstate="print"/>
          <a:stretch>
            <a:fillRect/>
          </a:stretch>
        </p:blipFill>
        <p:spPr>
          <a:xfrm>
            <a:off x="1680397" y="4345539"/>
            <a:ext cx="135473" cy="135473"/>
          </a:xfrm>
          <a:prstGeom prst="rect">
            <a:avLst/>
          </a:prstGeom>
        </p:spPr>
      </p:pic>
      <p:pic>
        <p:nvPicPr>
          <p:cNvPr id="4" name="object 4"/>
          <p:cNvPicPr/>
          <p:nvPr/>
        </p:nvPicPr>
        <p:blipFill>
          <a:blip r:embed="rId2" cstate="print"/>
          <a:stretch>
            <a:fillRect/>
          </a:stretch>
        </p:blipFill>
        <p:spPr>
          <a:xfrm>
            <a:off x="1680397" y="4955170"/>
            <a:ext cx="135473" cy="135473"/>
          </a:xfrm>
          <a:prstGeom prst="rect">
            <a:avLst/>
          </a:prstGeom>
        </p:spPr>
      </p:pic>
      <p:pic>
        <p:nvPicPr>
          <p:cNvPr id="5" name="object 5"/>
          <p:cNvPicPr/>
          <p:nvPr/>
        </p:nvPicPr>
        <p:blipFill>
          <a:blip r:embed="rId2" cstate="print"/>
          <a:stretch>
            <a:fillRect/>
          </a:stretch>
        </p:blipFill>
        <p:spPr>
          <a:xfrm>
            <a:off x="1680397" y="5564801"/>
            <a:ext cx="135473" cy="135473"/>
          </a:xfrm>
          <a:prstGeom prst="rect">
            <a:avLst/>
          </a:prstGeom>
        </p:spPr>
      </p:pic>
      <p:pic>
        <p:nvPicPr>
          <p:cNvPr id="6" name="object 6"/>
          <p:cNvPicPr/>
          <p:nvPr/>
        </p:nvPicPr>
        <p:blipFill>
          <a:blip r:embed="rId2" cstate="print"/>
          <a:stretch>
            <a:fillRect/>
          </a:stretch>
        </p:blipFill>
        <p:spPr>
          <a:xfrm>
            <a:off x="1680397" y="6174431"/>
            <a:ext cx="135473" cy="135473"/>
          </a:xfrm>
          <a:prstGeom prst="rect">
            <a:avLst/>
          </a:prstGeom>
        </p:spPr>
      </p:pic>
      <p:pic>
        <p:nvPicPr>
          <p:cNvPr id="7" name="object 7"/>
          <p:cNvPicPr/>
          <p:nvPr/>
        </p:nvPicPr>
        <p:blipFill>
          <a:blip r:embed="rId2" cstate="print"/>
          <a:stretch>
            <a:fillRect/>
          </a:stretch>
        </p:blipFill>
        <p:spPr>
          <a:xfrm>
            <a:off x="1680397" y="6784061"/>
            <a:ext cx="135473" cy="135473"/>
          </a:xfrm>
          <a:prstGeom prst="rect">
            <a:avLst/>
          </a:prstGeom>
        </p:spPr>
      </p:pic>
      <p:pic>
        <p:nvPicPr>
          <p:cNvPr id="8" name="object 8"/>
          <p:cNvPicPr/>
          <p:nvPr/>
        </p:nvPicPr>
        <p:blipFill>
          <a:blip r:embed="rId2" cstate="print"/>
          <a:stretch>
            <a:fillRect/>
          </a:stretch>
        </p:blipFill>
        <p:spPr>
          <a:xfrm>
            <a:off x="1680397" y="7393692"/>
            <a:ext cx="135473" cy="135473"/>
          </a:xfrm>
          <a:prstGeom prst="rect">
            <a:avLst/>
          </a:prstGeom>
        </p:spPr>
      </p:pic>
      <p:pic>
        <p:nvPicPr>
          <p:cNvPr id="9" name="object 9"/>
          <p:cNvPicPr/>
          <p:nvPr/>
        </p:nvPicPr>
        <p:blipFill>
          <a:blip r:embed="rId2" cstate="print"/>
          <a:stretch>
            <a:fillRect/>
          </a:stretch>
        </p:blipFill>
        <p:spPr>
          <a:xfrm>
            <a:off x="1680397" y="8003323"/>
            <a:ext cx="135473" cy="135472"/>
          </a:xfrm>
          <a:prstGeom prst="rect">
            <a:avLst/>
          </a:prstGeom>
        </p:spPr>
      </p:pic>
      <p:pic>
        <p:nvPicPr>
          <p:cNvPr id="10" name="object 10"/>
          <p:cNvPicPr/>
          <p:nvPr/>
        </p:nvPicPr>
        <p:blipFill>
          <a:blip r:embed="rId2" cstate="print"/>
          <a:stretch>
            <a:fillRect/>
          </a:stretch>
        </p:blipFill>
        <p:spPr>
          <a:xfrm>
            <a:off x="1680397" y="8612954"/>
            <a:ext cx="135473" cy="135472"/>
          </a:xfrm>
          <a:prstGeom prst="rect">
            <a:avLst/>
          </a:prstGeom>
        </p:spPr>
      </p:pic>
      <p:pic>
        <p:nvPicPr>
          <p:cNvPr id="11" name="object 11"/>
          <p:cNvPicPr/>
          <p:nvPr/>
        </p:nvPicPr>
        <p:blipFill>
          <a:blip r:embed="rId2" cstate="print"/>
          <a:stretch>
            <a:fillRect/>
          </a:stretch>
        </p:blipFill>
        <p:spPr>
          <a:xfrm>
            <a:off x="1680397" y="9222584"/>
            <a:ext cx="135473" cy="135473"/>
          </a:xfrm>
          <a:prstGeom prst="rect">
            <a:avLst/>
          </a:prstGeom>
        </p:spPr>
      </p:pic>
      <p:sp>
        <p:nvSpPr>
          <p:cNvPr id="12" name="object 12"/>
          <p:cNvSpPr txBox="1"/>
          <p:nvPr/>
        </p:nvSpPr>
        <p:spPr>
          <a:xfrm>
            <a:off x="1261277" y="2185140"/>
            <a:ext cx="15227935" cy="7370479"/>
          </a:xfrm>
          <a:prstGeom prst="rect">
            <a:avLst/>
          </a:prstGeom>
        </p:spPr>
        <p:txBody>
          <a:bodyPr vert="horz" wrap="square" lIns="0" tIns="96520" rIns="0" bIns="0" rtlCol="0">
            <a:spAutoFit/>
          </a:bodyPr>
          <a:lstStyle/>
          <a:p>
            <a:pPr marL="12700">
              <a:lnSpc>
                <a:spcPct val="100000"/>
              </a:lnSpc>
              <a:spcBef>
                <a:spcPts val="760"/>
              </a:spcBef>
            </a:pPr>
            <a:r>
              <a:rPr sz="3450" b="1" spc="-125" dirty="0">
                <a:solidFill>
                  <a:srgbClr val="0F0F0F"/>
                </a:solidFill>
                <a:latin typeface="Trebuchet MS"/>
                <a:cs typeface="Trebuchet MS"/>
              </a:rPr>
              <a:t>The</a:t>
            </a:r>
            <a:r>
              <a:rPr sz="3450" b="1" spc="-180" dirty="0">
                <a:solidFill>
                  <a:srgbClr val="0F0F0F"/>
                </a:solidFill>
                <a:latin typeface="Trebuchet MS"/>
                <a:cs typeface="Trebuchet MS"/>
              </a:rPr>
              <a:t> </a:t>
            </a:r>
            <a:r>
              <a:rPr sz="3450" b="1" spc="5" dirty="0">
                <a:solidFill>
                  <a:srgbClr val="0F0F0F"/>
                </a:solidFill>
                <a:latin typeface="Trebuchet MS"/>
                <a:cs typeface="Trebuchet MS"/>
              </a:rPr>
              <a:t>main</a:t>
            </a:r>
            <a:r>
              <a:rPr sz="3450" b="1" spc="-175" dirty="0">
                <a:solidFill>
                  <a:srgbClr val="0F0F0F"/>
                </a:solidFill>
                <a:latin typeface="Trebuchet MS"/>
                <a:cs typeface="Trebuchet MS"/>
              </a:rPr>
              <a:t> </a:t>
            </a:r>
            <a:r>
              <a:rPr sz="3450" b="1" spc="-50" dirty="0">
                <a:solidFill>
                  <a:srgbClr val="0F0F0F"/>
                </a:solidFill>
                <a:latin typeface="Trebuchet MS"/>
                <a:cs typeface="Trebuchet MS"/>
              </a:rPr>
              <a:t>objective</a:t>
            </a:r>
            <a:r>
              <a:rPr sz="3450" b="1" spc="-180" dirty="0">
                <a:solidFill>
                  <a:srgbClr val="0F0F0F"/>
                </a:solidFill>
                <a:latin typeface="Trebuchet MS"/>
                <a:cs typeface="Trebuchet MS"/>
              </a:rPr>
              <a:t> </a:t>
            </a:r>
            <a:r>
              <a:rPr sz="3450" b="1" spc="-5" dirty="0">
                <a:solidFill>
                  <a:srgbClr val="0F0F0F"/>
                </a:solidFill>
                <a:latin typeface="Trebuchet MS"/>
                <a:cs typeface="Trebuchet MS"/>
              </a:rPr>
              <a:t>of</a:t>
            </a:r>
            <a:r>
              <a:rPr sz="3450" b="1" spc="-175" dirty="0">
                <a:solidFill>
                  <a:srgbClr val="0F0F0F"/>
                </a:solidFill>
                <a:latin typeface="Trebuchet MS"/>
                <a:cs typeface="Trebuchet MS"/>
              </a:rPr>
              <a:t> </a:t>
            </a:r>
            <a:r>
              <a:rPr sz="3450" b="1" spc="-30" dirty="0">
                <a:solidFill>
                  <a:srgbClr val="0F0F0F"/>
                </a:solidFill>
                <a:latin typeface="Trebuchet MS"/>
                <a:cs typeface="Trebuchet MS"/>
              </a:rPr>
              <a:t>this</a:t>
            </a:r>
            <a:r>
              <a:rPr sz="3450" b="1" spc="-180" dirty="0">
                <a:solidFill>
                  <a:srgbClr val="0F0F0F"/>
                </a:solidFill>
                <a:latin typeface="Trebuchet MS"/>
                <a:cs typeface="Trebuchet MS"/>
              </a:rPr>
              <a:t> </a:t>
            </a:r>
            <a:r>
              <a:rPr sz="3450" b="1" spc="-50" dirty="0">
                <a:solidFill>
                  <a:srgbClr val="0F0F0F"/>
                </a:solidFill>
                <a:latin typeface="Trebuchet MS"/>
                <a:cs typeface="Trebuchet MS"/>
              </a:rPr>
              <a:t>internship</a:t>
            </a:r>
            <a:r>
              <a:rPr sz="3450" b="1" spc="-175" dirty="0">
                <a:solidFill>
                  <a:srgbClr val="0F0F0F"/>
                </a:solidFill>
                <a:latin typeface="Trebuchet MS"/>
                <a:cs typeface="Trebuchet MS"/>
              </a:rPr>
              <a:t> </a:t>
            </a:r>
            <a:r>
              <a:rPr sz="3450" b="1" spc="90" dirty="0">
                <a:solidFill>
                  <a:srgbClr val="0F0F0F"/>
                </a:solidFill>
                <a:latin typeface="Trebuchet MS"/>
                <a:cs typeface="Trebuchet MS"/>
              </a:rPr>
              <a:t>is</a:t>
            </a:r>
            <a:r>
              <a:rPr sz="3450" b="1" spc="-175" dirty="0">
                <a:solidFill>
                  <a:srgbClr val="0F0F0F"/>
                </a:solidFill>
                <a:latin typeface="Trebuchet MS"/>
                <a:cs typeface="Trebuchet MS"/>
              </a:rPr>
              <a:t> </a:t>
            </a:r>
            <a:r>
              <a:rPr sz="3450" b="1" spc="30" dirty="0">
                <a:solidFill>
                  <a:srgbClr val="0F0F0F"/>
                </a:solidFill>
                <a:latin typeface="Trebuchet MS"/>
                <a:cs typeface="Trebuchet MS"/>
              </a:rPr>
              <a:t>getting</a:t>
            </a:r>
            <a:r>
              <a:rPr sz="3450" b="1" spc="-180" dirty="0">
                <a:solidFill>
                  <a:srgbClr val="0F0F0F"/>
                </a:solidFill>
                <a:latin typeface="Trebuchet MS"/>
                <a:cs typeface="Trebuchet MS"/>
              </a:rPr>
              <a:t> </a:t>
            </a:r>
            <a:r>
              <a:rPr sz="3450" b="1" spc="140" dirty="0">
                <a:solidFill>
                  <a:srgbClr val="0F0F0F"/>
                </a:solidFill>
                <a:latin typeface="Trebuchet MS"/>
                <a:cs typeface="Trebuchet MS"/>
              </a:rPr>
              <a:t>basic</a:t>
            </a:r>
            <a:r>
              <a:rPr sz="3450" b="1" spc="-175" dirty="0">
                <a:solidFill>
                  <a:srgbClr val="0F0F0F"/>
                </a:solidFill>
                <a:latin typeface="Trebuchet MS"/>
                <a:cs typeface="Trebuchet MS"/>
              </a:rPr>
              <a:t> </a:t>
            </a:r>
            <a:r>
              <a:rPr sz="3450" b="1" spc="20" dirty="0">
                <a:solidFill>
                  <a:srgbClr val="0F0F0F"/>
                </a:solidFill>
                <a:latin typeface="Trebuchet MS"/>
                <a:cs typeface="Trebuchet MS"/>
              </a:rPr>
              <a:t>knowledge</a:t>
            </a:r>
            <a:endParaRPr sz="3450" dirty="0">
              <a:latin typeface="Trebuchet MS"/>
              <a:cs typeface="Trebuchet MS"/>
            </a:endParaRPr>
          </a:p>
          <a:p>
            <a:pPr marL="12700">
              <a:lnSpc>
                <a:spcPct val="100000"/>
              </a:lnSpc>
              <a:spcBef>
                <a:spcPts val="660"/>
              </a:spcBef>
            </a:pPr>
            <a:r>
              <a:rPr sz="3450" b="1" spc="25" dirty="0">
                <a:solidFill>
                  <a:srgbClr val="0F0F0F"/>
                </a:solidFill>
                <a:latin typeface="Trebuchet MS"/>
                <a:cs typeface="Trebuchet MS"/>
              </a:rPr>
              <a:t>about</a:t>
            </a:r>
            <a:r>
              <a:rPr sz="3450" b="1" spc="-175" dirty="0">
                <a:solidFill>
                  <a:srgbClr val="0F0F0F"/>
                </a:solidFill>
                <a:latin typeface="Trebuchet MS"/>
                <a:cs typeface="Trebuchet MS"/>
              </a:rPr>
              <a:t> </a:t>
            </a:r>
            <a:r>
              <a:rPr sz="3450" b="1" spc="75" dirty="0">
                <a:solidFill>
                  <a:srgbClr val="0F0F0F"/>
                </a:solidFill>
                <a:latin typeface="Trebuchet MS"/>
                <a:cs typeface="Trebuchet MS"/>
              </a:rPr>
              <a:t>Cloud</a:t>
            </a:r>
            <a:r>
              <a:rPr sz="3450" b="1" spc="-175" dirty="0">
                <a:solidFill>
                  <a:srgbClr val="0F0F0F"/>
                </a:solidFill>
                <a:latin typeface="Trebuchet MS"/>
                <a:cs typeface="Trebuchet MS"/>
              </a:rPr>
              <a:t> </a:t>
            </a:r>
            <a:r>
              <a:rPr sz="3450" b="1" spc="45" dirty="0">
                <a:solidFill>
                  <a:srgbClr val="0F0F0F"/>
                </a:solidFill>
                <a:latin typeface="Trebuchet MS"/>
                <a:cs typeface="Trebuchet MS"/>
              </a:rPr>
              <a:t>Computing</a:t>
            </a:r>
            <a:r>
              <a:rPr sz="3450" b="1" spc="-170" dirty="0">
                <a:solidFill>
                  <a:srgbClr val="0F0F0F"/>
                </a:solidFill>
                <a:latin typeface="Trebuchet MS"/>
                <a:cs typeface="Trebuchet MS"/>
              </a:rPr>
              <a:t> </a:t>
            </a:r>
            <a:r>
              <a:rPr sz="3450" b="1" spc="90" dirty="0">
                <a:solidFill>
                  <a:srgbClr val="0F0F0F"/>
                </a:solidFill>
                <a:latin typeface="Trebuchet MS"/>
                <a:cs typeface="Trebuchet MS"/>
              </a:rPr>
              <a:t>and</a:t>
            </a:r>
            <a:r>
              <a:rPr sz="3450" b="1" spc="-175" dirty="0">
                <a:solidFill>
                  <a:srgbClr val="0F0F0F"/>
                </a:solidFill>
                <a:latin typeface="Trebuchet MS"/>
                <a:cs typeface="Trebuchet MS"/>
              </a:rPr>
              <a:t> </a:t>
            </a:r>
            <a:r>
              <a:rPr sz="3450" b="1" spc="229" dirty="0">
                <a:solidFill>
                  <a:srgbClr val="0F0F0F"/>
                </a:solidFill>
                <a:latin typeface="Trebuchet MS"/>
                <a:cs typeface="Trebuchet MS"/>
              </a:rPr>
              <a:t>AWS</a:t>
            </a:r>
            <a:r>
              <a:rPr sz="3450" b="1" spc="-170" dirty="0">
                <a:solidFill>
                  <a:srgbClr val="0F0F0F"/>
                </a:solidFill>
                <a:latin typeface="Trebuchet MS"/>
                <a:cs typeface="Trebuchet MS"/>
              </a:rPr>
              <a:t> </a:t>
            </a:r>
            <a:r>
              <a:rPr sz="3450" b="1" spc="-15" dirty="0">
                <a:solidFill>
                  <a:srgbClr val="0F0F0F"/>
                </a:solidFill>
                <a:latin typeface="Trebuchet MS"/>
                <a:cs typeface="Trebuchet MS"/>
              </a:rPr>
              <a:t>Solution</a:t>
            </a:r>
            <a:r>
              <a:rPr sz="3450" b="1" spc="-175" dirty="0">
                <a:solidFill>
                  <a:srgbClr val="0F0F0F"/>
                </a:solidFill>
                <a:latin typeface="Trebuchet MS"/>
                <a:cs typeface="Trebuchet MS"/>
              </a:rPr>
              <a:t> </a:t>
            </a:r>
            <a:r>
              <a:rPr sz="3450" b="1" spc="-30" dirty="0">
                <a:solidFill>
                  <a:srgbClr val="0F0F0F"/>
                </a:solidFill>
                <a:latin typeface="Trebuchet MS"/>
                <a:cs typeface="Trebuchet MS"/>
              </a:rPr>
              <a:t>Architect</a:t>
            </a:r>
            <a:r>
              <a:rPr sz="3450" b="1" spc="-170" dirty="0">
                <a:solidFill>
                  <a:srgbClr val="0F0F0F"/>
                </a:solidFill>
                <a:latin typeface="Trebuchet MS"/>
                <a:cs typeface="Trebuchet MS"/>
              </a:rPr>
              <a:t> </a:t>
            </a:r>
            <a:r>
              <a:rPr sz="3450" b="1" spc="-15" dirty="0">
                <a:solidFill>
                  <a:srgbClr val="0F0F0F"/>
                </a:solidFill>
                <a:latin typeface="Trebuchet MS"/>
                <a:cs typeface="Trebuchet MS"/>
              </a:rPr>
              <a:t>Training</a:t>
            </a:r>
            <a:r>
              <a:rPr sz="3450" b="1" spc="-175" dirty="0">
                <a:solidFill>
                  <a:srgbClr val="0F0F0F"/>
                </a:solidFill>
                <a:latin typeface="Trebuchet MS"/>
                <a:cs typeface="Trebuchet MS"/>
              </a:rPr>
              <a:t> </a:t>
            </a:r>
            <a:r>
              <a:rPr sz="3450" b="1" spc="-25" dirty="0">
                <a:solidFill>
                  <a:srgbClr val="0F0F0F"/>
                </a:solidFill>
                <a:latin typeface="Trebuchet MS"/>
                <a:cs typeface="Trebuchet MS"/>
              </a:rPr>
              <a:t>Certification.</a:t>
            </a:r>
            <a:endParaRPr sz="3450" dirty="0">
              <a:latin typeface="Trebuchet MS"/>
              <a:cs typeface="Trebuchet MS"/>
            </a:endParaRPr>
          </a:p>
          <a:p>
            <a:pPr>
              <a:lnSpc>
                <a:spcPct val="100000"/>
              </a:lnSpc>
              <a:spcBef>
                <a:spcPts val="40"/>
              </a:spcBef>
            </a:pPr>
            <a:endParaRPr sz="4100" dirty="0">
              <a:latin typeface="Trebuchet MS"/>
              <a:cs typeface="Trebuchet MS"/>
            </a:endParaRPr>
          </a:p>
          <a:p>
            <a:pPr marL="866775" marR="5057775">
              <a:lnSpc>
                <a:spcPct val="115900"/>
              </a:lnSpc>
            </a:pPr>
            <a:r>
              <a:rPr lang="en-IN" sz="3450" b="1" spc="70" dirty="0">
                <a:solidFill>
                  <a:srgbClr val="0F0F0F"/>
                </a:solidFill>
                <a:latin typeface="Trebuchet MS"/>
                <a:cs typeface="Trebuchet MS"/>
              </a:rPr>
              <a:t>AWS LEX</a:t>
            </a:r>
          </a:p>
          <a:p>
            <a:pPr marL="866775" marR="5057775">
              <a:lnSpc>
                <a:spcPct val="115900"/>
              </a:lnSpc>
            </a:pPr>
            <a:r>
              <a:rPr sz="3450" b="1" spc="-1025" dirty="0">
                <a:solidFill>
                  <a:srgbClr val="0F0F0F"/>
                </a:solidFill>
                <a:latin typeface="Trebuchet MS"/>
                <a:cs typeface="Trebuchet MS"/>
              </a:rPr>
              <a:t> </a:t>
            </a:r>
            <a:r>
              <a:rPr sz="3450" b="1" spc="-35" dirty="0">
                <a:solidFill>
                  <a:srgbClr val="0F0F0F"/>
                </a:solidFill>
                <a:latin typeface="Trebuchet MS"/>
                <a:cs typeface="Trebuchet MS"/>
              </a:rPr>
              <a:t>I</a:t>
            </a:r>
            <a:r>
              <a:rPr sz="3450" b="1" spc="110" dirty="0">
                <a:solidFill>
                  <a:srgbClr val="0F0F0F"/>
                </a:solidFill>
                <a:latin typeface="Trebuchet MS"/>
                <a:cs typeface="Trebuchet MS"/>
              </a:rPr>
              <a:t>d</a:t>
            </a:r>
            <a:r>
              <a:rPr sz="3450" b="1" spc="-15" dirty="0">
                <a:solidFill>
                  <a:srgbClr val="0F0F0F"/>
                </a:solidFill>
                <a:latin typeface="Trebuchet MS"/>
                <a:cs typeface="Trebuchet MS"/>
              </a:rPr>
              <a:t>e</a:t>
            </a:r>
            <a:r>
              <a:rPr sz="3450" b="1" spc="-125" dirty="0">
                <a:solidFill>
                  <a:srgbClr val="0F0F0F"/>
                </a:solidFill>
                <a:latin typeface="Trebuchet MS"/>
                <a:cs typeface="Trebuchet MS"/>
              </a:rPr>
              <a:t>n</a:t>
            </a:r>
            <a:r>
              <a:rPr sz="3450" b="1" spc="-170" dirty="0">
                <a:solidFill>
                  <a:srgbClr val="0F0F0F"/>
                </a:solidFill>
                <a:latin typeface="Trebuchet MS"/>
                <a:cs typeface="Trebuchet MS"/>
              </a:rPr>
              <a:t>t</a:t>
            </a:r>
            <a:r>
              <a:rPr sz="3450" b="1" spc="-70" dirty="0">
                <a:solidFill>
                  <a:srgbClr val="0F0F0F"/>
                </a:solidFill>
                <a:latin typeface="Trebuchet MS"/>
                <a:cs typeface="Trebuchet MS"/>
              </a:rPr>
              <a:t>i</a:t>
            </a:r>
            <a:r>
              <a:rPr sz="3450" b="1" spc="-170" dirty="0">
                <a:solidFill>
                  <a:srgbClr val="0F0F0F"/>
                </a:solidFill>
                <a:latin typeface="Trebuchet MS"/>
                <a:cs typeface="Trebuchet MS"/>
              </a:rPr>
              <a:t>t</a:t>
            </a:r>
            <a:r>
              <a:rPr sz="3450" b="1" spc="-145" dirty="0">
                <a:solidFill>
                  <a:srgbClr val="0F0F0F"/>
                </a:solidFill>
                <a:latin typeface="Trebuchet MS"/>
                <a:cs typeface="Trebuchet MS"/>
              </a:rPr>
              <a:t>y</a:t>
            </a:r>
            <a:r>
              <a:rPr sz="3450" b="1" spc="-180" dirty="0">
                <a:solidFill>
                  <a:srgbClr val="0F0F0F"/>
                </a:solidFill>
                <a:latin typeface="Trebuchet MS"/>
                <a:cs typeface="Trebuchet MS"/>
              </a:rPr>
              <a:t> </a:t>
            </a:r>
            <a:r>
              <a:rPr sz="3450" b="1" spc="-130" dirty="0">
                <a:solidFill>
                  <a:srgbClr val="0F0F0F"/>
                </a:solidFill>
                <a:latin typeface="Trebuchet MS"/>
                <a:cs typeface="Trebuchet MS"/>
              </a:rPr>
              <a:t>&amp;</a:t>
            </a:r>
            <a:r>
              <a:rPr sz="3450" b="1" spc="-180" dirty="0">
                <a:solidFill>
                  <a:srgbClr val="0F0F0F"/>
                </a:solidFill>
                <a:latin typeface="Trebuchet MS"/>
                <a:cs typeface="Trebuchet MS"/>
              </a:rPr>
              <a:t> </a:t>
            </a:r>
            <a:r>
              <a:rPr sz="3450" b="1" spc="185" dirty="0">
                <a:solidFill>
                  <a:srgbClr val="0F0F0F"/>
                </a:solidFill>
                <a:latin typeface="Trebuchet MS"/>
                <a:cs typeface="Trebuchet MS"/>
              </a:rPr>
              <a:t>A</a:t>
            </a:r>
            <a:r>
              <a:rPr sz="3450" b="1" spc="130" dirty="0">
                <a:solidFill>
                  <a:srgbClr val="0F0F0F"/>
                </a:solidFill>
                <a:latin typeface="Trebuchet MS"/>
                <a:cs typeface="Trebuchet MS"/>
              </a:rPr>
              <a:t>cc</a:t>
            </a:r>
            <a:r>
              <a:rPr sz="3450" b="1" spc="-15" dirty="0">
                <a:solidFill>
                  <a:srgbClr val="0F0F0F"/>
                </a:solidFill>
                <a:latin typeface="Trebuchet MS"/>
                <a:cs typeface="Trebuchet MS"/>
              </a:rPr>
              <a:t>e</a:t>
            </a:r>
            <a:r>
              <a:rPr sz="3450" b="1" spc="250" dirty="0">
                <a:solidFill>
                  <a:srgbClr val="0F0F0F"/>
                </a:solidFill>
                <a:latin typeface="Trebuchet MS"/>
                <a:cs typeface="Trebuchet MS"/>
              </a:rPr>
              <a:t>s</a:t>
            </a:r>
            <a:r>
              <a:rPr sz="3450" b="1" spc="254" dirty="0">
                <a:solidFill>
                  <a:srgbClr val="0F0F0F"/>
                </a:solidFill>
                <a:latin typeface="Trebuchet MS"/>
                <a:cs typeface="Trebuchet MS"/>
              </a:rPr>
              <a:t>s</a:t>
            </a:r>
            <a:r>
              <a:rPr sz="3450" b="1" spc="-180" dirty="0">
                <a:solidFill>
                  <a:srgbClr val="0F0F0F"/>
                </a:solidFill>
                <a:latin typeface="Trebuchet MS"/>
                <a:cs typeface="Trebuchet MS"/>
              </a:rPr>
              <a:t> </a:t>
            </a:r>
            <a:r>
              <a:rPr sz="3450" b="1" spc="570" dirty="0">
                <a:solidFill>
                  <a:srgbClr val="0F0F0F"/>
                </a:solidFill>
                <a:latin typeface="Trebuchet MS"/>
                <a:cs typeface="Trebuchet MS"/>
              </a:rPr>
              <a:t>M</a:t>
            </a:r>
            <a:r>
              <a:rPr sz="3450" b="1" spc="275" dirty="0">
                <a:solidFill>
                  <a:srgbClr val="0F0F0F"/>
                </a:solidFill>
                <a:latin typeface="Trebuchet MS"/>
                <a:cs typeface="Trebuchet MS"/>
              </a:rPr>
              <a:t>a</a:t>
            </a:r>
            <a:r>
              <a:rPr sz="3450" b="1" spc="-125" dirty="0">
                <a:solidFill>
                  <a:srgbClr val="0F0F0F"/>
                </a:solidFill>
                <a:latin typeface="Trebuchet MS"/>
                <a:cs typeface="Trebuchet MS"/>
              </a:rPr>
              <a:t>n</a:t>
            </a:r>
            <a:r>
              <a:rPr sz="3450" b="1" spc="275" dirty="0">
                <a:solidFill>
                  <a:srgbClr val="0F0F0F"/>
                </a:solidFill>
                <a:latin typeface="Trebuchet MS"/>
                <a:cs typeface="Trebuchet MS"/>
              </a:rPr>
              <a:t>a</a:t>
            </a:r>
            <a:r>
              <a:rPr sz="3450" b="1" spc="385" dirty="0">
                <a:solidFill>
                  <a:srgbClr val="0F0F0F"/>
                </a:solidFill>
                <a:latin typeface="Trebuchet MS"/>
                <a:cs typeface="Trebuchet MS"/>
              </a:rPr>
              <a:t>g</a:t>
            </a:r>
            <a:r>
              <a:rPr sz="3450" b="1" spc="-15" dirty="0">
                <a:solidFill>
                  <a:srgbClr val="0F0F0F"/>
                </a:solidFill>
                <a:latin typeface="Trebuchet MS"/>
                <a:cs typeface="Trebuchet MS"/>
              </a:rPr>
              <a:t>e</a:t>
            </a:r>
            <a:r>
              <a:rPr sz="3450" b="1" spc="-55" dirty="0">
                <a:solidFill>
                  <a:srgbClr val="0F0F0F"/>
                </a:solidFill>
                <a:latin typeface="Trebuchet MS"/>
                <a:cs typeface="Trebuchet MS"/>
              </a:rPr>
              <a:t>m</a:t>
            </a:r>
            <a:r>
              <a:rPr sz="3450" b="1" spc="-15" dirty="0">
                <a:solidFill>
                  <a:srgbClr val="0F0F0F"/>
                </a:solidFill>
                <a:latin typeface="Trebuchet MS"/>
                <a:cs typeface="Trebuchet MS"/>
              </a:rPr>
              <a:t>e</a:t>
            </a:r>
            <a:r>
              <a:rPr sz="3450" b="1" spc="-125" dirty="0">
                <a:solidFill>
                  <a:srgbClr val="0F0F0F"/>
                </a:solidFill>
                <a:latin typeface="Trebuchet MS"/>
                <a:cs typeface="Trebuchet MS"/>
              </a:rPr>
              <a:t>n</a:t>
            </a:r>
            <a:r>
              <a:rPr sz="3450" b="1" spc="-165" dirty="0">
                <a:solidFill>
                  <a:srgbClr val="0F0F0F"/>
                </a:solidFill>
                <a:latin typeface="Trebuchet MS"/>
                <a:cs typeface="Trebuchet MS"/>
              </a:rPr>
              <a:t>t</a:t>
            </a:r>
            <a:r>
              <a:rPr sz="3450" b="1" spc="-180" dirty="0">
                <a:solidFill>
                  <a:srgbClr val="0F0F0F"/>
                </a:solidFill>
                <a:latin typeface="Trebuchet MS"/>
                <a:cs typeface="Trebuchet MS"/>
              </a:rPr>
              <a:t> </a:t>
            </a:r>
            <a:r>
              <a:rPr sz="3450" b="1" spc="-280" dirty="0">
                <a:solidFill>
                  <a:srgbClr val="0F0F0F"/>
                </a:solidFill>
                <a:latin typeface="Trebuchet MS"/>
                <a:cs typeface="Trebuchet MS"/>
              </a:rPr>
              <a:t>(</a:t>
            </a:r>
            <a:r>
              <a:rPr sz="3450" b="1" spc="-35" dirty="0">
                <a:solidFill>
                  <a:srgbClr val="0F0F0F"/>
                </a:solidFill>
                <a:latin typeface="Trebuchet MS"/>
                <a:cs typeface="Trebuchet MS"/>
              </a:rPr>
              <a:t>I</a:t>
            </a:r>
            <a:r>
              <a:rPr sz="3450" b="1" spc="185" dirty="0">
                <a:solidFill>
                  <a:srgbClr val="0F0F0F"/>
                </a:solidFill>
                <a:latin typeface="Trebuchet MS"/>
                <a:cs typeface="Trebuchet MS"/>
              </a:rPr>
              <a:t>A</a:t>
            </a:r>
            <a:r>
              <a:rPr sz="3450" b="1" spc="570" dirty="0">
                <a:solidFill>
                  <a:srgbClr val="0F0F0F"/>
                </a:solidFill>
                <a:latin typeface="Trebuchet MS"/>
                <a:cs typeface="Trebuchet MS"/>
              </a:rPr>
              <a:t>M</a:t>
            </a:r>
            <a:r>
              <a:rPr sz="3450" b="1" spc="-275" dirty="0">
                <a:solidFill>
                  <a:srgbClr val="0F0F0F"/>
                </a:solidFill>
                <a:latin typeface="Trebuchet MS"/>
                <a:cs typeface="Trebuchet MS"/>
              </a:rPr>
              <a:t>)</a:t>
            </a:r>
            <a:endParaRPr sz="3450" dirty="0">
              <a:latin typeface="Trebuchet MS"/>
              <a:cs typeface="Trebuchet MS"/>
            </a:endParaRPr>
          </a:p>
          <a:p>
            <a:pPr marL="866775" marR="7626350">
              <a:lnSpc>
                <a:spcPct val="115900"/>
              </a:lnSpc>
              <a:spcBef>
                <a:spcPts val="5"/>
              </a:spcBef>
            </a:pPr>
            <a:r>
              <a:rPr sz="3450" b="1" spc="-15" dirty="0">
                <a:solidFill>
                  <a:srgbClr val="0F0F0F"/>
                </a:solidFill>
                <a:latin typeface="Trebuchet MS"/>
                <a:cs typeface="Trebuchet MS"/>
              </a:rPr>
              <a:t>Virtual </a:t>
            </a:r>
            <a:r>
              <a:rPr sz="3450" b="1" spc="-65" dirty="0">
                <a:solidFill>
                  <a:srgbClr val="0F0F0F"/>
                </a:solidFill>
                <a:latin typeface="Trebuchet MS"/>
                <a:cs typeface="Trebuchet MS"/>
              </a:rPr>
              <a:t>Private </a:t>
            </a:r>
            <a:r>
              <a:rPr sz="3450" b="1" spc="75" dirty="0">
                <a:solidFill>
                  <a:srgbClr val="0F0F0F"/>
                </a:solidFill>
                <a:latin typeface="Trebuchet MS"/>
                <a:cs typeface="Trebuchet MS"/>
              </a:rPr>
              <a:t>Cloud </a:t>
            </a:r>
            <a:r>
              <a:rPr sz="3450" b="1" spc="-10" dirty="0">
                <a:solidFill>
                  <a:srgbClr val="0F0F0F"/>
                </a:solidFill>
                <a:latin typeface="Trebuchet MS"/>
                <a:cs typeface="Trebuchet MS"/>
              </a:rPr>
              <a:t>(VPC) </a:t>
            </a:r>
            <a:r>
              <a:rPr sz="3450" b="1" spc="-5" dirty="0">
                <a:solidFill>
                  <a:srgbClr val="0F0F0F"/>
                </a:solidFill>
                <a:latin typeface="Trebuchet MS"/>
                <a:cs typeface="Trebuchet MS"/>
              </a:rPr>
              <a:t> </a:t>
            </a:r>
            <a:r>
              <a:rPr sz="3450" b="1" spc="45" dirty="0">
                <a:solidFill>
                  <a:srgbClr val="0F0F0F"/>
                </a:solidFill>
                <a:latin typeface="Trebuchet MS"/>
                <a:cs typeface="Trebuchet MS"/>
              </a:rPr>
              <a:t>Simple </a:t>
            </a:r>
            <a:r>
              <a:rPr sz="3450" b="1" spc="105" dirty="0">
                <a:solidFill>
                  <a:srgbClr val="0F0F0F"/>
                </a:solidFill>
                <a:latin typeface="Trebuchet MS"/>
                <a:cs typeface="Trebuchet MS"/>
              </a:rPr>
              <a:t>Storage </a:t>
            </a:r>
            <a:r>
              <a:rPr sz="3450" b="1" spc="20" dirty="0">
                <a:solidFill>
                  <a:srgbClr val="0F0F0F"/>
                </a:solidFill>
                <a:latin typeface="Trebuchet MS"/>
                <a:cs typeface="Trebuchet MS"/>
              </a:rPr>
              <a:t>Service </a:t>
            </a:r>
            <a:r>
              <a:rPr sz="3450" b="1" spc="-80" dirty="0">
                <a:solidFill>
                  <a:srgbClr val="0F0F0F"/>
                </a:solidFill>
                <a:latin typeface="Trebuchet MS"/>
                <a:cs typeface="Trebuchet MS"/>
              </a:rPr>
              <a:t>(S3) </a:t>
            </a:r>
            <a:r>
              <a:rPr sz="3450" b="1" spc="-75" dirty="0">
                <a:solidFill>
                  <a:srgbClr val="0F0F0F"/>
                </a:solidFill>
                <a:latin typeface="Trebuchet MS"/>
                <a:cs typeface="Trebuchet MS"/>
              </a:rPr>
              <a:t> </a:t>
            </a:r>
            <a:r>
              <a:rPr sz="3450" b="1" spc="20" dirty="0">
                <a:solidFill>
                  <a:srgbClr val="0F0F0F"/>
                </a:solidFill>
                <a:latin typeface="Trebuchet MS"/>
                <a:cs typeface="Trebuchet MS"/>
              </a:rPr>
              <a:t>Elastic </a:t>
            </a:r>
            <a:r>
              <a:rPr sz="3450" b="1" spc="75" dirty="0">
                <a:solidFill>
                  <a:srgbClr val="0F0F0F"/>
                </a:solidFill>
                <a:latin typeface="Trebuchet MS"/>
                <a:cs typeface="Trebuchet MS"/>
              </a:rPr>
              <a:t>Cloud </a:t>
            </a:r>
            <a:r>
              <a:rPr sz="3450" b="1" spc="30" dirty="0">
                <a:solidFill>
                  <a:srgbClr val="0F0F0F"/>
                </a:solidFill>
                <a:latin typeface="Trebuchet MS"/>
                <a:cs typeface="Trebuchet MS"/>
              </a:rPr>
              <a:t>Compute </a:t>
            </a:r>
            <a:r>
              <a:rPr sz="3450" b="1" spc="-110" dirty="0">
                <a:solidFill>
                  <a:srgbClr val="0F0F0F"/>
                </a:solidFill>
                <a:latin typeface="Trebuchet MS"/>
                <a:cs typeface="Trebuchet MS"/>
              </a:rPr>
              <a:t>(EC2) </a:t>
            </a:r>
            <a:r>
              <a:rPr sz="3450" b="1" spc="-105" dirty="0">
                <a:solidFill>
                  <a:srgbClr val="0F0F0F"/>
                </a:solidFill>
                <a:latin typeface="Trebuchet MS"/>
                <a:cs typeface="Trebuchet MS"/>
              </a:rPr>
              <a:t> </a:t>
            </a:r>
            <a:r>
              <a:rPr sz="3450" b="1" spc="20" dirty="0">
                <a:solidFill>
                  <a:srgbClr val="0F0F0F"/>
                </a:solidFill>
                <a:latin typeface="Trebuchet MS"/>
                <a:cs typeface="Trebuchet MS"/>
              </a:rPr>
              <a:t>Elastic </a:t>
            </a:r>
            <a:r>
              <a:rPr sz="3450" b="1" spc="45" dirty="0">
                <a:solidFill>
                  <a:srgbClr val="0F0F0F"/>
                </a:solidFill>
                <a:latin typeface="Trebuchet MS"/>
                <a:cs typeface="Trebuchet MS"/>
              </a:rPr>
              <a:t>Load </a:t>
            </a:r>
            <a:r>
              <a:rPr sz="3450" b="1" spc="55" dirty="0">
                <a:solidFill>
                  <a:srgbClr val="0F0F0F"/>
                </a:solidFill>
                <a:latin typeface="Trebuchet MS"/>
                <a:cs typeface="Trebuchet MS"/>
              </a:rPr>
              <a:t>Balancing </a:t>
            </a:r>
            <a:r>
              <a:rPr sz="3450" b="1" spc="-229" dirty="0">
                <a:solidFill>
                  <a:srgbClr val="0F0F0F"/>
                </a:solidFill>
                <a:latin typeface="Trebuchet MS"/>
                <a:cs typeface="Trebuchet MS"/>
              </a:rPr>
              <a:t>(ELB) </a:t>
            </a:r>
            <a:r>
              <a:rPr sz="3450" b="1" spc="-225" dirty="0">
                <a:solidFill>
                  <a:srgbClr val="0F0F0F"/>
                </a:solidFill>
                <a:latin typeface="Trebuchet MS"/>
                <a:cs typeface="Trebuchet MS"/>
              </a:rPr>
              <a:t> </a:t>
            </a:r>
            <a:r>
              <a:rPr sz="3450" b="1" spc="25" dirty="0">
                <a:solidFill>
                  <a:srgbClr val="0F0F0F"/>
                </a:solidFill>
                <a:latin typeface="Trebuchet MS"/>
                <a:cs typeface="Trebuchet MS"/>
              </a:rPr>
              <a:t>RDS/DynamoDB </a:t>
            </a:r>
            <a:r>
              <a:rPr sz="3450" b="1" spc="75" dirty="0">
                <a:solidFill>
                  <a:srgbClr val="0F0F0F"/>
                </a:solidFill>
                <a:latin typeface="Trebuchet MS"/>
                <a:cs typeface="Trebuchet MS"/>
              </a:rPr>
              <a:t>(databases) </a:t>
            </a:r>
            <a:r>
              <a:rPr sz="3450" b="1" spc="80" dirty="0">
                <a:solidFill>
                  <a:srgbClr val="0F0F0F"/>
                </a:solidFill>
                <a:latin typeface="Trebuchet MS"/>
                <a:cs typeface="Trebuchet MS"/>
              </a:rPr>
              <a:t> </a:t>
            </a:r>
            <a:r>
              <a:rPr sz="3450" b="1" spc="45" dirty="0">
                <a:solidFill>
                  <a:srgbClr val="0F0F0F"/>
                </a:solidFill>
                <a:latin typeface="Trebuchet MS"/>
                <a:cs typeface="Trebuchet MS"/>
              </a:rPr>
              <a:t>Simple</a:t>
            </a:r>
            <a:r>
              <a:rPr sz="3450" b="1" spc="-195" dirty="0">
                <a:solidFill>
                  <a:srgbClr val="0F0F0F"/>
                </a:solidFill>
                <a:latin typeface="Trebuchet MS"/>
                <a:cs typeface="Trebuchet MS"/>
              </a:rPr>
              <a:t> </a:t>
            </a:r>
            <a:r>
              <a:rPr sz="3450" b="1" spc="-25" dirty="0">
                <a:solidFill>
                  <a:srgbClr val="0F0F0F"/>
                </a:solidFill>
                <a:latin typeface="Trebuchet MS"/>
                <a:cs typeface="Trebuchet MS"/>
              </a:rPr>
              <a:t>Notification</a:t>
            </a:r>
            <a:r>
              <a:rPr sz="3450" b="1" spc="-195" dirty="0">
                <a:solidFill>
                  <a:srgbClr val="0F0F0F"/>
                </a:solidFill>
                <a:latin typeface="Trebuchet MS"/>
                <a:cs typeface="Trebuchet MS"/>
              </a:rPr>
              <a:t> </a:t>
            </a:r>
            <a:r>
              <a:rPr sz="3450" b="1" spc="20" dirty="0">
                <a:solidFill>
                  <a:srgbClr val="0F0F0F"/>
                </a:solidFill>
                <a:latin typeface="Trebuchet MS"/>
                <a:cs typeface="Trebuchet MS"/>
              </a:rPr>
              <a:t>Service</a:t>
            </a:r>
            <a:r>
              <a:rPr sz="3450" b="1" spc="-195" dirty="0">
                <a:solidFill>
                  <a:srgbClr val="0F0F0F"/>
                </a:solidFill>
                <a:latin typeface="Trebuchet MS"/>
                <a:cs typeface="Trebuchet MS"/>
              </a:rPr>
              <a:t> </a:t>
            </a:r>
            <a:r>
              <a:rPr sz="3450" b="1" spc="40" dirty="0">
                <a:solidFill>
                  <a:srgbClr val="0F0F0F"/>
                </a:solidFill>
                <a:latin typeface="Trebuchet MS"/>
                <a:cs typeface="Trebuchet MS"/>
              </a:rPr>
              <a:t>(SNS) </a:t>
            </a:r>
            <a:r>
              <a:rPr sz="3450" b="1" spc="-1025" dirty="0">
                <a:solidFill>
                  <a:srgbClr val="0F0F0F"/>
                </a:solidFill>
                <a:latin typeface="Trebuchet MS"/>
                <a:cs typeface="Trebuchet MS"/>
              </a:rPr>
              <a:t> </a:t>
            </a:r>
            <a:r>
              <a:rPr sz="3450" b="1" spc="55" dirty="0">
                <a:solidFill>
                  <a:srgbClr val="0F0F0F"/>
                </a:solidFill>
                <a:latin typeface="Trebuchet MS"/>
                <a:cs typeface="Trebuchet MS"/>
              </a:rPr>
              <a:t>CloudWatch</a:t>
            </a:r>
            <a:r>
              <a:rPr sz="3450" b="1" spc="-185" dirty="0">
                <a:solidFill>
                  <a:srgbClr val="0F0F0F"/>
                </a:solidFill>
                <a:latin typeface="Trebuchet MS"/>
                <a:cs typeface="Trebuchet MS"/>
              </a:rPr>
              <a:t> </a:t>
            </a:r>
            <a:r>
              <a:rPr sz="3450" b="1" spc="-75" dirty="0">
                <a:solidFill>
                  <a:srgbClr val="0F0F0F"/>
                </a:solidFill>
                <a:latin typeface="Trebuchet MS"/>
                <a:cs typeface="Trebuchet MS"/>
              </a:rPr>
              <a:t>(monitoring)</a:t>
            </a:r>
            <a:endParaRPr sz="3450" dirty="0">
              <a:latin typeface="Trebuchet MS"/>
              <a:cs typeface="Trebuchet MS"/>
            </a:endParaRPr>
          </a:p>
        </p:txBody>
      </p:sp>
      <p:pic>
        <p:nvPicPr>
          <p:cNvPr id="13" name="object 13"/>
          <p:cNvPicPr/>
          <p:nvPr/>
        </p:nvPicPr>
        <p:blipFill>
          <a:blip r:embed="rId3" cstate="print"/>
          <a:stretch>
            <a:fillRect/>
          </a:stretch>
        </p:blipFill>
        <p:spPr>
          <a:xfrm>
            <a:off x="16743993" y="0"/>
            <a:ext cx="1544004" cy="10286991"/>
          </a:xfrm>
          <a:prstGeom prst="rect">
            <a:avLst/>
          </a:prstGeom>
        </p:spPr>
      </p:pic>
    </p:spTree>
  </p:cSld>
  <p:clrMapOvr>
    <a:masterClrMapping/>
  </p:clrMapOvr>
  <p:transition spd="slow">
    <p:comb/>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585633" y="2000089"/>
            <a:ext cx="15227935" cy="6247992"/>
          </a:xfrm>
          <a:prstGeom prst="rect">
            <a:avLst/>
          </a:prstGeom>
        </p:spPr>
        <p:txBody>
          <a:bodyPr vert="horz" wrap="square" lIns="0" tIns="12700" rIns="0" bIns="0" rtlCol="0">
            <a:spAutoFit/>
          </a:bodyPr>
          <a:lstStyle/>
          <a:p>
            <a:pPr marL="12700" marR="5080">
              <a:lnSpc>
                <a:spcPct val="115900"/>
              </a:lnSpc>
              <a:spcBef>
                <a:spcPts val="100"/>
              </a:spcBef>
              <a:buAutoNum type="arabicPeriod"/>
              <a:tabLst>
                <a:tab pos="408305" algn="l"/>
              </a:tabLst>
            </a:pPr>
            <a:r>
              <a:rPr lang="en-IN" sz="3450" b="1" spc="-70" dirty="0">
                <a:latin typeface="Trebuchet MS"/>
                <a:cs typeface="Trebuchet MS"/>
              </a:rPr>
              <a:t>AWS LEX</a:t>
            </a:r>
            <a:r>
              <a:rPr sz="3450" b="1" spc="-5" dirty="0">
                <a:latin typeface="Trebuchet MS"/>
                <a:cs typeface="Trebuchet MS"/>
              </a:rPr>
              <a:t>: </a:t>
            </a:r>
            <a:r>
              <a:rPr lang="en-US" sz="3450" b="1" spc="250" dirty="0">
                <a:latin typeface="Trebuchet MS"/>
                <a:cs typeface="Trebuchet MS"/>
              </a:rPr>
              <a:t>AWS Lex is a service provided by Amazon Web Services (AWS) that enables the building of conversational interfaces into any application using voice and text. It is designed to create chatbots, virtual agents, and interactive voice response systems.</a:t>
            </a:r>
          </a:p>
          <a:p>
            <a:pPr marL="12700" marR="5080" algn="just">
              <a:lnSpc>
                <a:spcPct val="115900"/>
              </a:lnSpc>
              <a:spcBef>
                <a:spcPts val="100"/>
              </a:spcBef>
              <a:buAutoNum type="arabicPeriod"/>
              <a:tabLst>
                <a:tab pos="408305" algn="l"/>
              </a:tabLst>
            </a:pPr>
            <a:endParaRPr sz="4100" dirty="0">
              <a:latin typeface="Trebuchet MS"/>
              <a:cs typeface="Trebuchet MS"/>
            </a:endParaRPr>
          </a:p>
          <a:p>
            <a:pPr marL="12700" marR="5080">
              <a:lnSpc>
                <a:spcPct val="115900"/>
              </a:lnSpc>
              <a:buAutoNum type="arabicPeriod"/>
              <a:tabLst>
                <a:tab pos="601980" algn="l"/>
              </a:tabLst>
            </a:pPr>
            <a:r>
              <a:rPr sz="3450" b="1" spc="-10" dirty="0">
                <a:latin typeface="Trebuchet MS"/>
                <a:cs typeface="Trebuchet MS"/>
              </a:rPr>
              <a:t>Virtual </a:t>
            </a:r>
            <a:r>
              <a:rPr sz="3450" b="1" spc="-60" dirty="0">
                <a:latin typeface="Trebuchet MS"/>
                <a:cs typeface="Trebuchet MS"/>
              </a:rPr>
              <a:t>Private </a:t>
            </a:r>
            <a:r>
              <a:rPr sz="3450" b="1" spc="80" dirty="0">
                <a:latin typeface="Trebuchet MS"/>
                <a:cs typeface="Trebuchet MS"/>
              </a:rPr>
              <a:t>Cloud </a:t>
            </a:r>
            <a:r>
              <a:rPr sz="3450" b="1" spc="-40" dirty="0">
                <a:latin typeface="Trebuchet MS"/>
                <a:cs typeface="Trebuchet MS"/>
              </a:rPr>
              <a:t>(VPC): </a:t>
            </a:r>
            <a:r>
              <a:rPr sz="3450" b="1" spc="175" dirty="0">
                <a:latin typeface="Trebuchet MS"/>
                <a:cs typeface="Trebuchet MS"/>
              </a:rPr>
              <a:t>VPC </a:t>
            </a:r>
            <a:r>
              <a:rPr sz="3450" b="1" spc="60" dirty="0">
                <a:latin typeface="Trebuchet MS"/>
                <a:cs typeface="Trebuchet MS"/>
              </a:rPr>
              <a:t>enables </a:t>
            </a:r>
            <a:r>
              <a:rPr sz="3450" b="1" spc="-70" dirty="0">
                <a:latin typeface="Trebuchet MS"/>
                <a:cs typeface="Trebuchet MS"/>
              </a:rPr>
              <a:t>you</a:t>
            </a:r>
            <a:r>
              <a:rPr sz="3450" b="1" spc="-65" dirty="0">
                <a:latin typeface="Trebuchet MS"/>
                <a:cs typeface="Trebuchet MS"/>
              </a:rPr>
              <a:t> </a:t>
            </a:r>
            <a:r>
              <a:rPr sz="3450" b="1" spc="-70" dirty="0">
                <a:latin typeface="Trebuchet MS"/>
                <a:cs typeface="Trebuchet MS"/>
              </a:rPr>
              <a:t>to</a:t>
            </a:r>
            <a:r>
              <a:rPr sz="3450" b="1" spc="-65" dirty="0">
                <a:latin typeface="Trebuchet MS"/>
                <a:cs typeface="Trebuchet MS"/>
              </a:rPr>
              <a:t> </a:t>
            </a:r>
            <a:r>
              <a:rPr sz="3450" b="1" spc="15" dirty="0">
                <a:latin typeface="Trebuchet MS"/>
                <a:cs typeface="Trebuchet MS"/>
              </a:rPr>
              <a:t>create </a:t>
            </a:r>
            <a:r>
              <a:rPr sz="3450" b="1" spc="290" dirty="0">
                <a:latin typeface="Trebuchet MS"/>
                <a:cs typeface="Trebuchet MS"/>
              </a:rPr>
              <a:t>a </a:t>
            </a:r>
            <a:r>
              <a:rPr sz="3450" b="1" spc="40" dirty="0">
                <a:latin typeface="Trebuchet MS"/>
                <a:cs typeface="Trebuchet MS"/>
              </a:rPr>
              <a:t>logically </a:t>
            </a:r>
            <a:r>
              <a:rPr sz="3450" b="1" spc="45" dirty="0">
                <a:latin typeface="Trebuchet MS"/>
                <a:cs typeface="Trebuchet MS"/>
              </a:rPr>
              <a:t> isolated </a:t>
            </a:r>
            <a:r>
              <a:rPr sz="3450" b="1" spc="10" dirty="0">
                <a:latin typeface="Trebuchet MS"/>
                <a:cs typeface="Trebuchet MS"/>
              </a:rPr>
              <a:t>section </a:t>
            </a:r>
            <a:r>
              <a:rPr sz="3450" b="1" dirty="0">
                <a:latin typeface="Trebuchet MS"/>
                <a:cs typeface="Trebuchet MS"/>
              </a:rPr>
              <a:t>of </a:t>
            </a:r>
            <a:r>
              <a:rPr sz="3450" b="1" spc="-100" dirty="0">
                <a:latin typeface="Trebuchet MS"/>
                <a:cs typeface="Trebuchet MS"/>
              </a:rPr>
              <a:t>the </a:t>
            </a:r>
            <a:r>
              <a:rPr sz="3450" b="1" spc="240" dirty="0">
                <a:latin typeface="Trebuchet MS"/>
                <a:cs typeface="Trebuchet MS"/>
              </a:rPr>
              <a:t>AWS </a:t>
            </a:r>
            <a:r>
              <a:rPr sz="3450" b="1" spc="80" dirty="0">
                <a:latin typeface="Trebuchet MS"/>
                <a:cs typeface="Trebuchet MS"/>
              </a:rPr>
              <a:t>Cloud </a:t>
            </a:r>
            <a:r>
              <a:rPr sz="3450" b="1" spc="-60" dirty="0">
                <a:latin typeface="Trebuchet MS"/>
                <a:cs typeface="Trebuchet MS"/>
              </a:rPr>
              <a:t>where </a:t>
            </a:r>
            <a:r>
              <a:rPr sz="3450" b="1" spc="-70" dirty="0">
                <a:latin typeface="Trebuchet MS"/>
                <a:cs typeface="Trebuchet MS"/>
              </a:rPr>
              <a:t>you </a:t>
            </a:r>
            <a:r>
              <a:rPr sz="3450" b="1" spc="105" dirty="0">
                <a:latin typeface="Trebuchet MS"/>
                <a:cs typeface="Trebuchet MS"/>
              </a:rPr>
              <a:t>can </a:t>
            </a:r>
            <a:r>
              <a:rPr sz="3450" b="1" dirty="0">
                <a:latin typeface="Trebuchet MS"/>
                <a:cs typeface="Trebuchet MS"/>
              </a:rPr>
              <a:t>launch </a:t>
            </a:r>
            <a:r>
              <a:rPr sz="3450" b="1" spc="240" dirty="0">
                <a:latin typeface="Trebuchet MS"/>
                <a:cs typeface="Trebuchet MS"/>
              </a:rPr>
              <a:t>AWS </a:t>
            </a:r>
            <a:r>
              <a:rPr sz="3450" b="1" spc="-5" dirty="0">
                <a:latin typeface="Trebuchet MS"/>
                <a:cs typeface="Trebuchet MS"/>
              </a:rPr>
              <a:t>resources. </a:t>
            </a:r>
            <a:r>
              <a:rPr sz="3450" b="1" spc="-1025" dirty="0">
                <a:latin typeface="Trebuchet MS"/>
                <a:cs typeface="Trebuchet MS"/>
              </a:rPr>
              <a:t> </a:t>
            </a:r>
            <a:r>
              <a:rPr sz="3450" b="1" spc="-95" dirty="0">
                <a:latin typeface="Trebuchet MS"/>
                <a:cs typeface="Trebuchet MS"/>
              </a:rPr>
              <a:t>It </a:t>
            </a:r>
            <a:r>
              <a:rPr sz="3450" b="1" spc="65" dirty="0">
                <a:latin typeface="Trebuchet MS"/>
                <a:cs typeface="Trebuchet MS"/>
              </a:rPr>
              <a:t>allows </a:t>
            </a:r>
            <a:r>
              <a:rPr sz="3450" b="1" spc="-70" dirty="0">
                <a:latin typeface="Trebuchet MS"/>
                <a:cs typeface="Trebuchet MS"/>
              </a:rPr>
              <a:t>you to </a:t>
            </a:r>
            <a:r>
              <a:rPr sz="3450" b="1" spc="-20" dirty="0">
                <a:latin typeface="Trebuchet MS"/>
                <a:cs typeface="Trebuchet MS"/>
              </a:rPr>
              <a:t>define </a:t>
            </a:r>
            <a:r>
              <a:rPr sz="3450" b="1" spc="-95" dirty="0">
                <a:latin typeface="Trebuchet MS"/>
                <a:cs typeface="Trebuchet MS"/>
              </a:rPr>
              <a:t>your </a:t>
            </a:r>
            <a:r>
              <a:rPr sz="3450" b="1" spc="-70" dirty="0">
                <a:latin typeface="Trebuchet MS"/>
                <a:cs typeface="Trebuchet MS"/>
              </a:rPr>
              <a:t>network </a:t>
            </a:r>
            <a:r>
              <a:rPr sz="3450" b="1" spc="-65" dirty="0">
                <a:latin typeface="Trebuchet MS"/>
                <a:cs typeface="Trebuchet MS"/>
              </a:rPr>
              <a:t>architecture, </a:t>
            </a:r>
            <a:r>
              <a:rPr sz="3450" b="1" spc="10" dirty="0">
                <a:latin typeface="Trebuchet MS"/>
                <a:cs typeface="Trebuchet MS"/>
              </a:rPr>
              <a:t>including </a:t>
            </a:r>
            <a:r>
              <a:rPr sz="3450" b="1" spc="-100" dirty="0">
                <a:latin typeface="Trebuchet MS"/>
                <a:cs typeface="Trebuchet MS"/>
              </a:rPr>
              <a:t>IP </a:t>
            </a:r>
            <a:r>
              <a:rPr sz="3450" b="1" spc="125" dirty="0">
                <a:latin typeface="Trebuchet MS"/>
                <a:cs typeface="Trebuchet MS"/>
              </a:rPr>
              <a:t>address </a:t>
            </a:r>
            <a:r>
              <a:rPr sz="3450" b="1" spc="130" dirty="0">
                <a:latin typeface="Trebuchet MS"/>
                <a:cs typeface="Trebuchet MS"/>
              </a:rPr>
              <a:t> </a:t>
            </a:r>
            <a:r>
              <a:rPr sz="3450" b="1" spc="30" dirty="0">
                <a:latin typeface="Trebuchet MS"/>
                <a:cs typeface="Trebuchet MS"/>
              </a:rPr>
              <a:t>ranges,</a:t>
            </a:r>
            <a:r>
              <a:rPr sz="3450" b="1" spc="-180" dirty="0">
                <a:latin typeface="Trebuchet MS"/>
                <a:cs typeface="Trebuchet MS"/>
              </a:rPr>
              <a:t> </a:t>
            </a:r>
            <a:r>
              <a:rPr sz="3450" b="1" spc="-25" dirty="0">
                <a:latin typeface="Trebuchet MS"/>
                <a:cs typeface="Trebuchet MS"/>
              </a:rPr>
              <a:t>subnets,</a:t>
            </a:r>
            <a:r>
              <a:rPr sz="3450" b="1" spc="-175" dirty="0">
                <a:latin typeface="Trebuchet MS"/>
                <a:cs typeface="Trebuchet MS"/>
              </a:rPr>
              <a:t> </a:t>
            </a:r>
            <a:r>
              <a:rPr sz="3450" b="1" spc="95" dirty="0">
                <a:latin typeface="Trebuchet MS"/>
                <a:cs typeface="Trebuchet MS"/>
              </a:rPr>
              <a:t>and</a:t>
            </a:r>
            <a:r>
              <a:rPr sz="3450" b="1" spc="-175" dirty="0">
                <a:latin typeface="Trebuchet MS"/>
                <a:cs typeface="Trebuchet MS"/>
              </a:rPr>
              <a:t> </a:t>
            </a:r>
            <a:r>
              <a:rPr sz="3450" b="1" spc="-30" dirty="0">
                <a:latin typeface="Trebuchet MS"/>
                <a:cs typeface="Trebuchet MS"/>
              </a:rPr>
              <a:t>security</a:t>
            </a:r>
            <a:r>
              <a:rPr sz="3450" b="1" spc="-175" dirty="0">
                <a:latin typeface="Trebuchet MS"/>
                <a:cs typeface="Trebuchet MS"/>
              </a:rPr>
              <a:t> </a:t>
            </a:r>
            <a:r>
              <a:rPr sz="3450" b="1" spc="10" dirty="0">
                <a:latin typeface="Trebuchet MS"/>
                <a:cs typeface="Trebuchet MS"/>
              </a:rPr>
              <a:t>settings.</a:t>
            </a:r>
            <a:endParaRPr sz="3450" dirty="0">
              <a:latin typeface="Trebuchet MS"/>
              <a:cs typeface="Trebuchet MS"/>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62896" y="1991495"/>
            <a:ext cx="15358744" cy="4944745"/>
          </a:xfrm>
          <a:prstGeom prst="rect">
            <a:avLst/>
          </a:prstGeom>
        </p:spPr>
        <p:txBody>
          <a:bodyPr vert="horz" wrap="square" lIns="0" tIns="12700" rIns="0" bIns="0" rtlCol="0">
            <a:spAutoFit/>
          </a:bodyPr>
          <a:lstStyle/>
          <a:p>
            <a:pPr marL="12700" marR="5080" algn="just">
              <a:lnSpc>
                <a:spcPct val="115300"/>
              </a:lnSpc>
              <a:spcBef>
                <a:spcPts val="100"/>
              </a:spcBef>
              <a:buAutoNum type="arabicPeriod" startAt="3"/>
              <a:tabLst>
                <a:tab pos="569595" algn="l"/>
              </a:tabLst>
            </a:pPr>
            <a:r>
              <a:rPr sz="3500" b="1" spc="40" dirty="0">
                <a:latin typeface="Trebuchet MS"/>
                <a:cs typeface="Trebuchet MS"/>
              </a:rPr>
              <a:t>Simple </a:t>
            </a:r>
            <a:r>
              <a:rPr sz="3500" b="1" spc="100" dirty="0">
                <a:latin typeface="Trebuchet MS"/>
                <a:cs typeface="Trebuchet MS"/>
              </a:rPr>
              <a:t>Storage </a:t>
            </a:r>
            <a:r>
              <a:rPr sz="3500" b="1" spc="15" dirty="0">
                <a:latin typeface="Trebuchet MS"/>
                <a:cs typeface="Trebuchet MS"/>
              </a:rPr>
              <a:t>Service </a:t>
            </a:r>
            <a:r>
              <a:rPr sz="3500" b="1" spc="-114" dirty="0">
                <a:latin typeface="Trebuchet MS"/>
                <a:cs typeface="Trebuchet MS"/>
              </a:rPr>
              <a:t>(S3): </a:t>
            </a:r>
            <a:r>
              <a:rPr sz="3500" b="1" spc="114" dirty="0">
                <a:latin typeface="Trebuchet MS"/>
                <a:cs typeface="Trebuchet MS"/>
              </a:rPr>
              <a:t>S3 </a:t>
            </a:r>
            <a:r>
              <a:rPr sz="3500" b="1" spc="90" dirty="0">
                <a:latin typeface="Trebuchet MS"/>
                <a:cs typeface="Trebuchet MS"/>
              </a:rPr>
              <a:t>is </a:t>
            </a:r>
            <a:r>
              <a:rPr sz="3500" b="1" spc="280" dirty="0">
                <a:latin typeface="Trebuchet MS"/>
                <a:cs typeface="Trebuchet MS"/>
              </a:rPr>
              <a:t>a </a:t>
            </a:r>
            <a:r>
              <a:rPr sz="3500" b="1" spc="105" dirty="0">
                <a:latin typeface="Trebuchet MS"/>
                <a:cs typeface="Trebuchet MS"/>
              </a:rPr>
              <a:t>scalable </a:t>
            </a:r>
            <a:r>
              <a:rPr sz="3500" b="1" spc="-45" dirty="0">
                <a:latin typeface="Trebuchet MS"/>
                <a:cs typeface="Trebuchet MS"/>
              </a:rPr>
              <a:t>object </a:t>
            </a:r>
            <a:r>
              <a:rPr sz="3500" b="1" spc="80" dirty="0">
                <a:latin typeface="Trebuchet MS"/>
                <a:cs typeface="Trebuchet MS"/>
              </a:rPr>
              <a:t>storage </a:t>
            </a:r>
            <a:r>
              <a:rPr sz="3500" b="1" spc="-5" dirty="0">
                <a:latin typeface="Trebuchet MS"/>
                <a:cs typeface="Trebuchet MS"/>
              </a:rPr>
              <a:t>service </a:t>
            </a:r>
            <a:r>
              <a:rPr sz="3500" b="1" dirty="0">
                <a:latin typeface="Trebuchet MS"/>
                <a:cs typeface="Trebuchet MS"/>
              </a:rPr>
              <a:t> </a:t>
            </a:r>
            <a:r>
              <a:rPr sz="3500" b="1" spc="-55" dirty="0">
                <a:latin typeface="Trebuchet MS"/>
                <a:cs typeface="Trebuchet MS"/>
              </a:rPr>
              <a:t>that </a:t>
            </a:r>
            <a:r>
              <a:rPr sz="3500" b="1" spc="55" dirty="0">
                <a:latin typeface="Trebuchet MS"/>
                <a:cs typeface="Trebuchet MS"/>
              </a:rPr>
              <a:t>allows </a:t>
            </a:r>
            <a:r>
              <a:rPr sz="3500" b="1" spc="-85" dirty="0">
                <a:latin typeface="Trebuchet MS"/>
                <a:cs typeface="Trebuchet MS"/>
              </a:rPr>
              <a:t>you </a:t>
            </a:r>
            <a:r>
              <a:rPr sz="3500" b="1" spc="-80" dirty="0">
                <a:latin typeface="Trebuchet MS"/>
                <a:cs typeface="Trebuchet MS"/>
              </a:rPr>
              <a:t>to </a:t>
            </a:r>
            <a:r>
              <a:rPr sz="3500" b="1" spc="-20" dirty="0">
                <a:latin typeface="Trebuchet MS"/>
                <a:cs typeface="Trebuchet MS"/>
              </a:rPr>
              <a:t>store </a:t>
            </a:r>
            <a:r>
              <a:rPr sz="3500" b="1" spc="85" dirty="0">
                <a:latin typeface="Trebuchet MS"/>
                <a:cs typeface="Trebuchet MS"/>
              </a:rPr>
              <a:t>and </a:t>
            </a:r>
            <a:r>
              <a:rPr sz="3500" b="1" spc="-100" dirty="0">
                <a:latin typeface="Trebuchet MS"/>
                <a:cs typeface="Trebuchet MS"/>
              </a:rPr>
              <a:t>retrieve </a:t>
            </a:r>
            <a:r>
              <a:rPr sz="3500" b="1" spc="35" dirty="0">
                <a:latin typeface="Trebuchet MS"/>
                <a:cs typeface="Trebuchet MS"/>
              </a:rPr>
              <a:t>data. </a:t>
            </a:r>
            <a:r>
              <a:rPr sz="3500" b="1" spc="-60" dirty="0">
                <a:latin typeface="Trebuchet MS"/>
                <a:cs typeface="Trebuchet MS"/>
              </a:rPr>
              <a:t>It's </a:t>
            </a:r>
            <a:r>
              <a:rPr sz="3500" b="1" spc="-45" dirty="0">
                <a:latin typeface="Trebuchet MS"/>
                <a:cs typeface="Trebuchet MS"/>
              </a:rPr>
              <a:t>commonly </a:t>
            </a:r>
            <a:r>
              <a:rPr sz="3500" b="1" spc="55" dirty="0">
                <a:latin typeface="Trebuchet MS"/>
                <a:cs typeface="Trebuchet MS"/>
              </a:rPr>
              <a:t>used </a:t>
            </a:r>
            <a:r>
              <a:rPr sz="3500" b="1" spc="-60" dirty="0">
                <a:latin typeface="Trebuchet MS"/>
                <a:cs typeface="Trebuchet MS"/>
              </a:rPr>
              <a:t>for </a:t>
            </a:r>
            <a:r>
              <a:rPr sz="3500" b="1" spc="20" dirty="0">
                <a:latin typeface="Trebuchet MS"/>
                <a:cs typeface="Trebuchet MS"/>
              </a:rPr>
              <a:t>hosting </a:t>
            </a:r>
            <a:r>
              <a:rPr sz="3500" b="1" spc="25" dirty="0">
                <a:latin typeface="Trebuchet MS"/>
                <a:cs typeface="Trebuchet MS"/>
              </a:rPr>
              <a:t> </a:t>
            </a:r>
            <a:r>
              <a:rPr sz="3500" b="1" spc="40" dirty="0">
                <a:latin typeface="Trebuchet MS"/>
                <a:cs typeface="Trebuchet MS"/>
              </a:rPr>
              <a:t>static</a:t>
            </a:r>
            <a:r>
              <a:rPr sz="3500" b="1" spc="-185" dirty="0">
                <a:latin typeface="Trebuchet MS"/>
                <a:cs typeface="Trebuchet MS"/>
              </a:rPr>
              <a:t> </a:t>
            </a:r>
            <a:r>
              <a:rPr sz="3500" b="1" spc="-15" dirty="0">
                <a:latin typeface="Trebuchet MS"/>
                <a:cs typeface="Trebuchet MS"/>
              </a:rPr>
              <a:t>websites,</a:t>
            </a:r>
            <a:r>
              <a:rPr sz="3500" b="1" spc="-185" dirty="0">
                <a:latin typeface="Trebuchet MS"/>
                <a:cs typeface="Trebuchet MS"/>
              </a:rPr>
              <a:t> </a:t>
            </a:r>
            <a:r>
              <a:rPr sz="3500" b="1" spc="15" dirty="0">
                <a:latin typeface="Trebuchet MS"/>
                <a:cs typeface="Trebuchet MS"/>
              </a:rPr>
              <a:t>storing</a:t>
            </a:r>
            <a:r>
              <a:rPr sz="3500" b="1" spc="-185" dirty="0">
                <a:latin typeface="Trebuchet MS"/>
                <a:cs typeface="Trebuchet MS"/>
              </a:rPr>
              <a:t> </a:t>
            </a:r>
            <a:r>
              <a:rPr sz="3500" b="1" spc="30" dirty="0">
                <a:latin typeface="Trebuchet MS"/>
                <a:cs typeface="Trebuchet MS"/>
              </a:rPr>
              <a:t>backups,</a:t>
            </a:r>
            <a:r>
              <a:rPr sz="3500" b="1" spc="-185" dirty="0">
                <a:latin typeface="Trebuchet MS"/>
                <a:cs typeface="Trebuchet MS"/>
              </a:rPr>
              <a:t> </a:t>
            </a:r>
            <a:r>
              <a:rPr sz="3500" b="1" spc="85" dirty="0">
                <a:latin typeface="Trebuchet MS"/>
                <a:cs typeface="Trebuchet MS"/>
              </a:rPr>
              <a:t>and</a:t>
            </a:r>
            <a:r>
              <a:rPr sz="3500" b="1" spc="-185" dirty="0">
                <a:latin typeface="Trebuchet MS"/>
                <a:cs typeface="Trebuchet MS"/>
              </a:rPr>
              <a:t> </a:t>
            </a:r>
            <a:r>
              <a:rPr sz="3500" b="1" spc="55" dirty="0">
                <a:latin typeface="Trebuchet MS"/>
                <a:cs typeface="Trebuchet MS"/>
              </a:rPr>
              <a:t>sharing</a:t>
            </a:r>
            <a:r>
              <a:rPr sz="3500" b="1" spc="-180" dirty="0">
                <a:latin typeface="Trebuchet MS"/>
                <a:cs typeface="Trebuchet MS"/>
              </a:rPr>
              <a:t> </a:t>
            </a:r>
            <a:r>
              <a:rPr sz="3500" b="1" spc="75" dirty="0">
                <a:latin typeface="Trebuchet MS"/>
                <a:cs typeface="Trebuchet MS"/>
              </a:rPr>
              <a:t>large</a:t>
            </a:r>
            <a:r>
              <a:rPr sz="3500" b="1" spc="-185" dirty="0">
                <a:latin typeface="Trebuchet MS"/>
                <a:cs typeface="Trebuchet MS"/>
              </a:rPr>
              <a:t> </a:t>
            </a:r>
            <a:r>
              <a:rPr sz="3500" b="1" spc="-50" dirty="0">
                <a:latin typeface="Trebuchet MS"/>
                <a:cs typeface="Trebuchet MS"/>
              </a:rPr>
              <a:t>files.</a:t>
            </a:r>
            <a:endParaRPr sz="3500">
              <a:latin typeface="Trebuchet MS"/>
              <a:cs typeface="Trebuchet MS"/>
            </a:endParaRPr>
          </a:p>
          <a:p>
            <a:pPr>
              <a:lnSpc>
                <a:spcPct val="100000"/>
              </a:lnSpc>
              <a:spcBef>
                <a:spcPts val="20"/>
              </a:spcBef>
              <a:buFont typeface="Trebuchet MS"/>
              <a:buAutoNum type="arabicPeriod" startAt="3"/>
            </a:pPr>
            <a:endParaRPr sz="4150">
              <a:latin typeface="Trebuchet MS"/>
              <a:cs typeface="Trebuchet MS"/>
            </a:endParaRPr>
          </a:p>
          <a:p>
            <a:pPr marL="12700" marR="5080" algn="just">
              <a:lnSpc>
                <a:spcPct val="115300"/>
              </a:lnSpc>
              <a:buAutoNum type="arabicPeriod" startAt="3"/>
              <a:tabLst>
                <a:tab pos="537845" algn="l"/>
              </a:tabLst>
            </a:pPr>
            <a:r>
              <a:rPr sz="3500" b="1" spc="15" dirty="0">
                <a:latin typeface="Trebuchet MS"/>
                <a:cs typeface="Trebuchet MS"/>
              </a:rPr>
              <a:t>Elastic </a:t>
            </a:r>
            <a:r>
              <a:rPr sz="3500" b="1" spc="70" dirty="0">
                <a:latin typeface="Trebuchet MS"/>
                <a:cs typeface="Trebuchet MS"/>
              </a:rPr>
              <a:t>Cloud </a:t>
            </a:r>
            <a:r>
              <a:rPr sz="3500" b="1" spc="25" dirty="0">
                <a:latin typeface="Trebuchet MS"/>
                <a:cs typeface="Trebuchet MS"/>
              </a:rPr>
              <a:t>Compute </a:t>
            </a:r>
            <a:r>
              <a:rPr sz="3500" b="1" spc="-135" dirty="0">
                <a:latin typeface="Trebuchet MS"/>
                <a:cs typeface="Trebuchet MS"/>
              </a:rPr>
              <a:t>(EC2): </a:t>
            </a:r>
            <a:r>
              <a:rPr sz="3500" b="1" dirty="0">
                <a:latin typeface="Trebuchet MS"/>
                <a:cs typeface="Trebuchet MS"/>
              </a:rPr>
              <a:t>EC2 </a:t>
            </a:r>
            <a:r>
              <a:rPr sz="3500" b="1" spc="10" dirty="0">
                <a:latin typeface="Trebuchet MS"/>
                <a:cs typeface="Trebuchet MS"/>
              </a:rPr>
              <a:t>provides resizable </a:t>
            </a:r>
            <a:r>
              <a:rPr sz="3500" b="1" spc="-20" dirty="0">
                <a:latin typeface="Trebuchet MS"/>
                <a:cs typeface="Trebuchet MS"/>
              </a:rPr>
              <a:t>compute </a:t>
            </a:r>
            <a:r>
              <a:rPr sz="3500" b="1" spc="65" dirty="0">
                <a:latin typeface="Trebuchet MS"/>
                <a:cs typeface="Trebuchet MS"/>
              </a:rPr>
              <a:t>capacity </a:t>
            </a:r>
            <a:r>
              <a:rPr sz="3500" b="1" spc="-1040" dirty="0">
                <a:latin typeface="Trebuchet MS"/>
                <a:cs typeface="Trebuchet MS"/>
              </a:rPr>
              <a:t> </a:t>
            </a:r>
            <a:r>
              <a:rPr sz="3500" b="1" spc="-100" dirty="0">
                <a:latin typeface="Trebuchet MS"/>
                <a:cs typeface="Trebuchet MS"/>
              </a:rPr>
              <a:t>in </a:t>
            </a:r>
            <a:r>
              <a:rPr sz="3500" b="1" spc="-110" dirty="0">
                <a:latin typeface="Trebuchet MS"/>
                <a:cs typeface="Trebuchet MS"/>
              </a:rPr>
              <a:t>the </a:t>
            </a:r>
            <a:r>
              <a:rPr sz="3500" b="1" spc="-45" dirty="0">
                <a:latin typeface="Trebuchet MS"/>
                <a:cs typeface="Trebuchet MS"/>
              </a:rPr>
              <a:t>cloud. </a:t>
            </a:r>
            <a:r>
              <a:rPr sz="3500" b="1" spc="-105" dirty="0">
                <a:latin typeface="Trebuchet MS"/>
                <a:cs typeface="Trebuchet MS"/>
              </a:rPr>
              <a:t>It </a:t>
            </a:r>
            <a:r>
              <a:rPr sz="3500" b="1" spc="55" dirty="0">
                <a:latin typeface="Trebuchet MS"/>
                <a:cs typeface="Trebuchet MS"/>
              </a:rPr>
              <a:t>allows </a:t>
            </a:r>
            <a:r>
              <a:rPr sz="3500" b="1" spc="-85" dirty="0">
                <a:latin typeface="Trebuchet MS"/>
                <a:cs typeface="Trebuchet MS"/>
              </a:rPr>
              <a:t>you </a:t>
            </a:r>
            <a:r>
              <a:rPr sz="3500" b="1" spc="-80" dirty="0">
                <a:latin typeface="Trebuchet MS"/>
                <a:cs typeface="Trebuchet MS"/>
              </a:rPr>
              <a:t>to </a:t>
            </a:r>
            <a:r>
              <a:rPr sz="3500" b="1" spc="-10" dirty="0">
                <a:latin typeface="Trebuchet MS"/>
                <a:cs typeface="Trebuchet MS"/>
              </a:rPr>
              <a:t>launch </a:t>
            </a:r>
            <a:r>
              <a:rPr sz="3500" b="1" spc="-70" dirty="0">
                <a:latin typeface="Trebuchet MS"/>
                <a:cs typeface="Trebuchet MS"/>
              </a:rPr>
              <a:t>virtual </a:t>
            </a:r>
            <a:r>
              <a:rPr sz="3500" b="1" spc="-55" dirty="0">
                <a:latin typeface="Trebuchet MS"/>
                <a:cs typeface="Trebuchet MS"/>
              </a:rPr>
              <a:t>servers, </a:t>
            </a:r>
            <a:r>
              <a:rPr sz="3500" b="1" spc="-70" dirty="0">
                <a:latin typeface="Trebuchet MS"/>
                <a:cs typeface="Trebuchet MS"/>
              </a:rPr>
              <a:t>known </a:t>
            </a:r>
            <a:r>
              <a:rPr sz="3500" b="1" spc="265" dirty="0">
                <a:latin typeface="Trebuchet MS"/>
                <a:cs typeface="Trebuchet MS"/>
              </a:rPr>
              <a:t>as </a:t>
            </a:r>
            <a:r>
              <a:rPr sz="3500" b="1" spc="-5" dirty="0">
                <a:latin typeface="Trebuchet MS"/>
                <a:cs typeface="Trebuchet MS"/>
              </a:rPr>
              <a:t>instances, </a:t>
            </a:r>
            <a:r>
              <a:rPr sz="3500" b="1" dirty="0">
                <a:latin typeface="Trebuchet MS"/>
                <a:cs typeface="Trebuchet MS"/>
              </a:rPr>
              <a:t> </a:t>
            </a:r>
            <a:r>
              <a:rPr sz="3500" b="1" spc="-100" dirty="0">
                <a:latin typeface="Trebuchet MS"/>
                <a:cs typeface="Trebuchet MS"/>
              </a:rPr>
              <a:t>with</a:t>
            </a:r>
            <a:r>
              <a:rPr sz="3500" b="1" spc="-95" dirty="0">
                <a:latin typeface="Trebuchet MS"/>
                <a:cs typeface="Trebuchet MS"/>
              </a:rPr>
              <a:t> </a:t>
            </a:r>
            <a:r>
              <a:rPr sz="3500" b="1" spc="5" dirty="0">
                <a:latin typeface="Trebuchet MS"/>
                <a:cs typeface="Trebuchet MS"/>
              </a:rPr>
              <a:t>various</a:t>
            </a:r>
            <a:r>
              <a:rPr sz="3500" b="1" spc="10" dirty="0">
                <a:latin typeface="Trebuchet MS"/>
                <a:cs typeface="Trebuchet MS"/>
              </a:rPr>
              <a:t> configurations</a:t>
            </a:r>
            <a:r>
              <a:rPr sz="3500" b="1" spc="15" dirty="0">
                <a:latin typeface="Trebuchet MS"/>
                <a:cs typeface="Trebuchet MS"/>
              </a:rPr>
              <a:t> </a:t>
            </a:r>
            <a:r>
              <a:rPr sz="3500" b="1" spc="-80" dirty="0">
                <a:latin typeface="Trebuchet MS"/>
                <a:cs typeface="Trebuchet MS"/>
              </a:rPr>
              <a:t>to</a:t>
            </a:r>
            <a:r>
              <a:rPr sz="3500" b="1" spc="-75" dirty="0">
                <a:latin typeface="Trebuchet MS"/>
                <a:cs typeface="Trebuchet MS"/>
              </a:rPr>
              <a:t> </a:t>
            </a:r>
            <a:r>
              <a:rPr sz="3500" b="1" spc="-140" dirty="0">
                <a:latin typeface="Trebuchet MS"/>
                <a:cs typeface="Trebuchet MS"/>
              </a:rPr>
              <a:t>run</a:t>
            </a:r>
            <a:r>
              <a:rPr sz="3500" b="1" spc="-135" dirty="0">
                <a:latin typeface="Trebuchet MS"/>
                <a:cs typeface="Trebuchet MS"/>
              </a:rPr>
              <a:t> </a:t>
            </a:r>
            <a:r>
              <a:rPr sz="3500" b="1" spc="15" dirty="0">
                <a:latin typeface="Trebuchet MS"/>
                <a:cs typeface="Trebuchet MS"/>
              </a:rPr>
              <a:t>applications,</a:t>
            </a:r>
            <a:r>
              <a:rPr sz="3500" b="1" spc="20" dirty="0">
                <a:latin typeface="Trebuchet MS"/>
                <a:cs typeface="Trebuchet MS"/>
              </a:rPr>
              <a:t> </a:t>
            </a:r>
            <a:r>
              <a:rPr sz="3500" b="1" spc="-10" dirty="0">
                <a:latin typeface="Trebuchet MS"/>
                <a:cs typeface="Trebuchet MS"/>
              </a:rPr>
              <a:t>host</a:t>
            </a:r>
            <a:r>
              <a:rPr sz="3500" b="1" spc="-5" dirty="0">
                <a:latin typeface="Trebuchet MS"/>
                <a:cs typeface="Trebuchet MS"/>
              </a:rPr>
              <a:t> </a:t>
            </a:r>
            <a:r>
              <a:rPr sz="3500" b="1" spc="-15" dirty="0">
                <a:latin typeface="Trebuchet MS"/>
                <a:cs typeface="Trebuchet MS"/>
              </a:rPr>
              <a:t>websites,</a:t>
            </a:r>
            <a:r>
              <a:rPr sz="3500" b="1" spc="-10" dirty="0">
                <a:latin typeface="Trebuchet MS"/>
                <a:cs typeface="Trebuchet MS"/>
              </a:rPr>
              <a:t> </a:t>
            </a:r>
            <a:r>
              <a:rPr sz="3500" b="1" spc="85" dirty="0">
                <a:latin typeface="Trebuchet MS"/>
                <a:cs typeface="Trebuchet MS"/>
              </a:rPr>
              <a:t>and </a:t>
            </a:r>
            <a:r>
              <a:rPr sz="3500" b="1" spc="90" dirty="0">
                <a:latin typeface="Trebuchet MS"/>
                <a:cs typeface="Trebuchet MS"/>
              </a:rPr>
              <a:t> </a:t>
            </a:r>
            <a:r>
              <a:rPr sz="3500" b="1" spc="-50" dirty="0">
                <a:latin typeface="Trebuchet MS"/>
                <a:cs typeface="Trebuchet MS"/>
              </a:rPr>
              <a:t>perform</a:t>
            </a:r>
            <a:r>
              <a:rPr sz="3500" b="1" spc="-190" dirty="0">
                <a:latin typeface="Trebuchet MS"/>
                <a:cs typeface="Trebuchet MS"/>
              </a:rPr>
              <a:t> </a:t>
            </a:r>
            <a:r>
              <a:rPr sz="3500" b="1" spc="10" dirty="0">
                <a:latin typeface="Trebuchet MS"/>
                <a:cs typeface="Trebuchet MS"/>
              </a:rPr>
              <a:t>computing</a:t>
            </a:r>
            <a:r>
              <a:rPr sz="3500" b="1" spc="-185" dirty="0">
                <a:latin typeface="Trebuchet MS"/>
                <a:cs typeface="Trebuchet MS"/>
              </a:rPr>
              <a:t> </a:t>
            </a:r>
            <a:r>
              <a:rPr sz="3500" b="1" spc="35" dirty="0">
                <a:latin typeface="Trebuchet MS"/>
                <a:cs typeface="Trebuchet MS"/>
              </a:rPr>
              <a:t>tasks.</a:t>
            </a:r>
            <a:endParaRPr sz="3500">
              <a:latin typeface="Trebuchet MS"/>
              <a:cs typeface="Trebuchet MS"/>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94715" y="1874982"/>
            <a:ext cx="15358744" cy="5559425"/>
          </a:xfrm>
          <a:prstGeom prst="rect">
            <a:avLst/>
          </a:prstGeom>
        </p:spPr>
        <p:txBody>
          <a:bodyPr vert="horz" wrap="square" lIns="0" tIns="12700" rIns="0" bIns="0" rtlCol="0">
            <a:spAutoFit/>
          </a:bodyPr>
          <a:lstStyle/>
          <a:p>
            <a:pPr marL="12700" marR="5080" algn="just">
              <a:lnSpc>
                <a:spcPct val="115300"/>
              </a:lnSpc>
              <a:spcBef>
                <a:spcPts val="100"/>
              </a:spcBef>
              <a:buAutoNum type="arabicPeriod" startAt="5"/>
              <a:tabLst>
                <a:tab pos="607060" algn="l"/>
              </a:tabLst>
            </a:pPr>
            <a:r>
              <a:rPr sz="3500" b="1" spc="15" dirty="0">
                <a:latin typeface="Trebuchet MS"/>
                <a:cs typeface="Trebuchet MS"/>
              </a:rPr>
              <a:t>Elastic </a:t>
            </a:r>
            <a:r>
              <a:rPr sz="3500" b="1" spc="40" dirty="0">
                <a:latin typeface="Trebuchet MS"/>
                <a:cs typeface="Trebuchet MS"/>
              </a:rPr>
              <a:t>Load </a:t>
            </a:r>
            <a:r>
              <a:rPr sz="3500" b="1" spc="50" dirty="0">
                <a:latin typeface="Trebuchet MS"/>
                <a:cs typeface="Trebuchet MS"/>
              </a:rPr>
              <a:t>Balancing </a:t>
            </a:r>
            <a:r>
              <a:rPr sz="3500" b="1" spc="-235" dirty="0">
                <a:latin typeface="Trebuchet MS"/>
                <a:cs typeface="Trebuchet MS"/>
              </a:rPr>
              <a:t>(ELB):</a:t>
            </a:r>
            <a:r>
              <a:rPr sz="3500" b="1" spc="-229" dirty="0">
                <a:latin typeface="Trebuchet MS"/>
                <a:cs typeface="Trebuchet MS"/>
              </a:rPr>
              <a:t> </a:t>
            </a:r>
            <a:r>
              <a:rPr sz="3500" b="1" spc="-200" dirty="0">
                <a:latin typeface="Trebuchet MS"/>
                <a:cs typeface="Trebuchet MS"/>
              </a:rPr>
              <a:t>ELB</a:t>
            </a:r>
            <a:r>
              <a:rPr sz="3500" b="1" spc="-195" dirty="0">
                <a:latin typeface="Trebuchet MS"/>
                <a:cs typeface="Trebuchet MS"/>
              </a:rPr>
              <a:t> </a:t>
            </a:r>
            <a:r>
              <a:rPr sz="3500" b="1" dirty="0">
                <a:latin typeface="Trebuchet MS"/>
                <a:cs typeface="Trebuchet MS"/>
              </a:rPr>
              <a:t>automatically </a:t>
            </a:r>
            <a:r>
              <a:rPr sz="3500" b="1" spc="-10" dirty="0">
                <a:latin typeface="Trebuchet MS"/>
                <a:cs typeface="Trebuchet MS"/>
              </a:rPr>
              <a:t>distributes </a:t>
            </a:r>
            <a:r>
              <a:rPr sz="3500" b="1" spc="5" dirty="0">
                <a:latin typeface="Trebuchet MS"/>
                <a:cs typeface="Trebuchet MS"/>
              </a:rPr>
              <a:t>incoming </a:t>
            </a:r>
            <a:r>
              <a:rPr sz="3500" b="1" spc="10" dirty="0">
                <a:latin typeface="Trebuchet MS"/>
                <a:cs typeface="Trebuchet MS"/>
              </a:rPr>
              <a:t> </a:t>
            </a:r>
            <a:r>
              <a:rPr sz="3500" b="1" spc="-10" dirty="0">
                <a:latin typeface="Trebuchet MS"/>
                <a:cs typeface="Trebuchet MS"/>
              </a:rPr>
              <a:t>traffic </a:t>
            </a:r>
            <a:r>
              <a:rPr sz="3500" b="1" spc="125" dirty="0">
                <a:latin typeface="Trebuchet MS"/>
                <a:cs typeface="Trebuchet MS"/>
              </a:rPr>
              <a:t>across </a:t>
            </a:r>
            <a:r>
              <a:rPr sz="3500" b="1" spc="-65" dirty="0">
                <a:latin typeface="Trebuchet MS"/>
                <a:cs typeface="Trebuchet MS"/>
              </a:rPr>
              <a:t>multiple </a:t>
            </a:r>
            <a:r>
              <a:rPr sz="3500" b="1" dirty="0">
                <a:latin typeface="Trebuchet MS"/>
                <a:cs typeface="Trebuchet MS"/>
              </a:rPr>
              <a:t>EC2 </a:t>
            </a:r>
            <a:r>
              <a:rPr sz="3500" b="1" spc="40" dirty="0">
                <a:latin typeface="Trebuchet MS"/>
                <a:cs typeface="Trebuchet MS"/>
              </a:rPr>
              <a:t>instances </a:t>
            </a:r>
            <a:r>
              <a:rPr sz="3500" b="1" spc="-80" dirty="0">
                <a:latin typeface="Trebuchet MS"/>
                <a:cs typeface="Trebuchet MS"/>
              </a:rPr>
              <a:t>to </a:t>
            </a:r>
            <a:r>
              <a:rPr sz="3500" b="1" spc="-35" dirty="0">
                <a:latin typeface="Trebuchet MS"/>
                <a:cs typeface="Trebuchet MS"/>
              </a:rPr>
              <a:t>ensure </a:t>
            </a:r>
            <a:r>
              <a:rPr sz="3500" b="1" spc="10" dirty="0">
                <a:latin typeface="Trebuchet MS"/>
                <a:cs typeface="Trebuchet MS"/>
              </a:rPr>
              <a:t>high </a:t>
            </a:r>
            <a:r>
              <a:rPr sz="3500" b="1" spc="5" dirty="0">
                <a:latin typeface="Trebuchet MS"/>
                <a:cs typeface="Trebuchet MS"/>
              </a:rPr>
              <a:t>availability </a:t>
            </a:r>
            <a:r>
              <a:rPr sz="3500" b="1" spc="85" dirty="0">
                <a:latin typeface="Trebuchet MS"/>
                <a:cs typeface="Trebuchet MS"/>
              </a:rPr>
              <a:t>and </a:t>
            </a:r>
            <a:r>
              <a:rPr sz="3500" b="1" spc="-30" dirty="0">
                <a:latin typeface="Trebuchet MS"/>
                <a:cs typeface="Trebuchet MS"/>
              </a:rPr>
              <a:t>fault </a:t>
            </a:r>
            <a:r>
              <a:rPr sz="3500" b="1" spc="-25" dirty="0">
                <a:latin typeface="Trebuchet MS"/>
                <a:cs typeface="Trebuchet MS"/>
              </a:rPr>
              <a:t> </a:t>
            </a:r>
            <a:r>
              <a:rPr sz="3500" b="1" spc="-20" dirty="0">
                <a:latin typeface="Trebuchet MS"/>
                <a:cs typeface="Trebuchet MS"/>
              </a:rPr>
              <a:t>tolerance </a:t>
            </a:r>
            <a:r>
              <a:rPr sz="3500" b="1" spc="-60" dirty="0">
                <a:latin typeface="Trebuchet MS"/>
                <a:cs typeface="Trebuchet MS"/>
              </a:rPr>
              <a:t>for </a:t>
            </a:r>
            <a:r>
              <a:rPr sz="3500" b="1" spc="-105" dirty="0">
                <a:latin typeface="Trebuchet MS"/>
                <a:cs typeface="Trebuchet MS"/>
              </a:rPr>
              <a:t>your</a:t>
            </a:r>
            <a:r>
              <a:rPr sz="3500" b="1" spc="-100" dirty="0">
                <a:latin typeface="Trebuchet MS"/>
                <a:cs typeface="Trebuchet MS"/>
              </a:rPr>
              <a:t> </a:t>
            </a:r>
            <a:r>
              <a:rPr sz="3500" b="1" spc="20" dirty="0">
                <a:latin typeface="Trebuchet MS"/>
                <a:cs typeface="Trebuchet MS"/>
              </a:rPr>
              <a:t>applications. </a:t>
            </a:r>
            <a:r>
              <a:rPr sz="3500" b="1" spc="-105" dirty="0">
                <a:latin typeface="Trebuchet MS"/>
                <a:cs typeface="Trebuchet MS"/>
              </a:rPr>
              <a:t>It</a:t>
            </a:r>
            <a:r>
              <a:rPr sz="3500" b="1" spc="-100" dirty="0">
                <a:latin typeface="Trebuchet MS"/>
                <a:cs typeface="Trebuchet MS"/>
              </a:rPr>
              <a:t> </a:t>
            </a:r>
            <a:r>
              <a:rPr sz="3500" b="1" spc="20" dirty="0">
                <a:latin typeface="Trebuchet MS"/>
                <a:cs typeface="Trebuchet MS"/>
              </a:rPr>
              <a:t>helps </a:t>
            </a:r>
            <a:r>
              <a:rPr sz="3500" b="1" spc="75" dirty="0">
                <a:latin typeface="Trebuchet MS"/>
                <a:cs typeface="Trebuchet MS"/>
              </a:rPr>
              <a:t>balance </a:t>
            </a:r>
            <a:r>
              <a:rPr sz="3500" b="1" spc="-110" dirty="0">
                <a:latin typeface="Trebuchet MS"/>
                <a:cs typeface="Trebuchet MS"/>
              </a:rPr>
              <a:t>the</a:t>
            </a:r>
            <a:r>
              <a:rPr sz="3500" b="1" spc="-105" dirty="0">
                <a:latin typeface="Trebuchet MS"/>
                <a:cs typeface="Trebuchet MS"/>
              </a:rPr>
              <a:t> </a:t>
            </a:r>
            <a:r>
              <a:rPr sz="3500" b="1" spc="5" dirty="0">
                <a:latin typeface="Trebuchet MS"/>
                <a:cs typeface="Trebuchet MS"/>
              </a:rPr>
              <a:t>workload </a:t>
            </a:r>
            <a:r>
              <a:rPr sz="3500" b="1" spc="95" dirty="0">
                <a:latin typeface="Trebuchet MS"/>
                <a:cs typeface="Trebuchet MS"/>
              </a:rPr>
              <a:t>among </a:t>
            </a:r>
            <a:r>
              <a:rPr sz="3500" b="1" spc="100" dirty="0">
                <a:latin typeface="Trebuchet MS"/>
                <a:cs typeface="Trebuchet MS"/>
              </a:rPr>
              <a:t> </a:t>
            </a:r>
            <a:r>
              <a:rPr sz="3500" b="1" spc="-60" dirty="0">
                <a:latin typeface="Trebuchet MS"/>
                <a:cs typeface="Trebuchet MS"/>
              </a:rPr>
              <a:t>different</a:t>
            </a:r>
            <a:r>
              <a:rPr sz="3500" b="1" spc="-190" dirty="0">
                <a:latin typeface="Trebuchet MS"/>
                <a:cs typeface="Trebuchet MS"/>
              </a:rPr>
              <a:t> </a:t>
            </a:r>
            <a:r>
              <a:rPr sz="3500" b="1" spc="-40" dirty="0">
                <a:latin typeface="Trebuchet MS"/>
                <a:cs typeface="Trebuchet MS"/>
              </a:rPr>
              <a:t>servers.</a:t>
            </a:r>
            <a:endParaRPr sz="3500">
              <a:latin typeface="Trebuchet MS"/>
              <a:cs typeface="Trebuchet MS"/>
            </a:endParaRPr>
          </a:p>
          <a:p>
            <a:pPr>
              <a:lnSpc>
                <a:spcPct val="100000"/>
              </a:lnSpc>
              <a:spcBef>
                <a:spcPts val="20"/>
              </a:spcBef>
              <a:buFont typeface="Trebuchet MS"/>
              <a:buAutoNum type="arabicPeriod" startAt="5"/>
            </a:pPr>
            <a:endParaRPr sz="4150">
              <a:latin typeface="Trebuchet MS"/>
              <a:cs typeface="Trebuchet MS"/>
            </a:endParaRPr>
          </a:p>
          <a:p>
            <a:pPr marL="12700" marR="5080" algn="just">
              <a:lnSpc>
                <a:spcPct val="115300"/>
              </a:lnSpc>
              <a:buAutoNum type="arabicPeriod" startAt="5"/>
              <a:tabLst>
                <a:tab pos="602615" algn="l"/>
              </a:tabLst>
            </a:pPr>
            <a:r>
              <a:rPr sz="3500" b="1" spc="25" dirty="0">
                <a:latin typeface="Trebuchet MS"/>
                <a:cs typeface="Trebuchet MS"/>
              </a:rPr>
              <a:t>RDS/DynamoDB </a:t>
            </a:r>
            <a:r>
              <a:rPr sz="3500" b="1" spc="20" dirty="0">
                <a:latin typeface="Trebuchet MS"/>
                <a:cs typeface="Trebuchet MS"/>
              </a:rPr>
              <a:t>(databases):These </a:t>
            </a:r>
            <a:r>
              <a:rPr sz="3500" b="1" spc="30" dirty="0">
                <a:latin typeface="Trebuchet MS"/>
                <a:cs typeface="Trebuchet MS"/>
              </a:rPr>
              <a:t>are </a:t>
            </a:r>
            <a:r>
              <a:rPr sz="3500" b="1" spc="135" dirty="0">
                <a:latin typeface="Trebuchet MS"/>
                <a:cs typeface="Trebuchet MS"/>
              </a:rPr>
              <a:t>database </a:t>
            </a:r>
            <a:r>
              <a:rPr sz="3500" b="1" spc="25" dirty="0">
                <a:latin typeface="Trebuchet MS"/>
                <a:cs typeface="Trebuchet MS"/>
              </a:rPr>
              <a:t>services </a:t>
            </a:r>
            <a:r>
              <a:rPr sz="3500" b="1" spc="-20" dirty="0">
                <a:latin typeface="Trebuchet MS"/>
                <a:cs typeface="Trebuchet MS"/>
              </a:rPr>
              <a:t>offered by </a:t>
            </a:r>
            <a:r>
              <a:rPr sz="3500" b="1" spc="-15" dirty="0">
                <a:latin typeface="Trebuchet MS"/>
                <a:cs typeface="Trebuchet MS"/>
              </a:rPr>
              <a:t> </a:t>
            </a:r>
            <a:r>
              <a:rPr sz="3500" b="1" spc="90" dirty="0">
                <a:latin typeface="Trebuchet MS"/>
                <a:cs typeface="Trebuchet MS"/>
              </a:rPr>
              <a:t>AWS. </a:t>
            </a:r>
            <a:r>
              <a:rPr sz="3500" b="1" spc="50" dirty="0">
                <a:latin typeface="Trebuchet MS"/>
                <a:cs typeface="Trebuchet MS"/>
              </a:rPr>
              <a:t>RDS </a:t>
            </a:r>
            <a:r>
              <a:rPr sz="3500" b="1" spc="-50" dirty="0">
                <a:latin typeface="Trebuchet MS"/>
                <a:cs typeface="Trebuchet MS"/>
              </a:rPr>
              <a:t>(Relational</a:t>
            </a:r>
            <a:r>
              <a:rPr sz="3500" b="1" spc="-45" dirty="0">
                <a:latin typeface="Trebuchet MS"/>
                <a:cs typeface="Trebuchet MS"/>
              </a:rPr>
              <a:t> </a:t>
            </a:r>
            <a:r>
              <a:rPr sz="3500" b="1" spc="120" dirty="0">
                <a:latin typeface="Trebuchet MS"/>
                <a:cs typeface="Trebuchet MS"/>
              </a:rPr>
              <a:t>Database </a:t>
            </a:r>
            <a:r>
              <a:rPr sz="3500" b="1" spc="-20" dirty="0">
                <a:latin typeface="Trebuchet MS"/>
                <a:cs typeface="Trebuchet MS"/>
              </a:rPr>
              <a:t>Service)</a:t>
            </a:r>
            <a:r>
              <a:rPr sz="3500" b="1" spc="-15" dirty="0">
                <a:latin typeface="Trebuchet MS"/>
                <a:cs typeface="Trebuchet MS"/>
              </a:rPr>
              <a:t> </a:t>
            </a:r>
            <a:r>
              <a:rPr sz="3500" b="1" spc="10" dirty="0">
                <a:latin typeface="Trebuchet MS"/>
                <a:cs typeface="Trebuchet MS"/>
              </a:rPr>
              <a:t>provides </a:t>
            </a:r>
            <a:r>
              <a:rPr sz="3500" b="1" spc="120" dirty="0">
                <a:latin typeface="Trebuchet MS"/>
                <a:cs typeface="Trebuchet MS"/>
              </a:rPr>
              <a:t>managed </a:t>
            </a:r>
            <a:r>
              <a:rPr sz="3500" b="1" spc="-20" dirty="0">
                <a:latin typeface="Trebuchet MS"/>
                <a:cs typeface="Trebuchet MS"/>
              </a:rPr>
              <a:t>relational </a:t>
            </a:r>
            <a:r>
              <a:rPr sz="3500" b="1" spc="-15" dirty="0">
                <a:latin typeface="Trebuchet MS"/>
                <a:cs typeface="Trebuchet MS"/>
              </a:rPr>
              <a:t> </a:t>
            </a:r>
            <a:r>
              <a:rPr sz="3500" b="1" spc="150" dirty="0">
                <a:latin typeface="Trebuchet MS"/>
                <a:cs typeface="Trebuchet MS"/>
              </a:rPr>
              <a:t>databases </a:t>
            </a:r>
            <a:r>
              <a:rPr sz="3500" b="1" spc="-70" dirty="0">
                <a:latin typeface="Trebuchet MS"/>
                <a:cs typeface="Trebuchet MS"/>
              </a:rPr>
              <a:t>like </a:t>
            </a:r>
            <a:r>
              <a:rPr sz="3500" b="1" spc="65" dirty="0">
                <a:latin typeface="Trebuchet MS"/>
                <a:cs typeface="Trebuchet MS"/>
              </a:rPr>
              <a:t>MySQL, </a:t>
            </a:r>
            <a:r>
              <a:rPr sz="3500" b="1" spc="5" dirty="0">
                <a:latin typeface="Trebuchet MS"/>
                <a:cs typeface="Trebuchet MS"/>
              </a:rPr>
              <a:t>PostgreSQL, </a:t>
            </a:r>
            <a:r>
              <a:rPr sz="3500" b="1" spc="85" dirty="0">
                <a:latin typeface="Trebuchet MS"/>
                <a:cs typeface="Trebuchet MS"/>
              </a:rPr>
              <a:t>and </a:t>
            </a:r>
            <a:r>
              <a:rPr sz="3500" b="1" spc="-80" dirty="0">
                <a:latin typeface="Trebuchet MS"/>
                <a:cs typeface="Trebuchet MS"/>
              </a:rPr>
              <a:t>others. </a:t>
            </a:r>
            <a:r>
              <a:rPr sz="3500" b="1" spc="-35" dirty="0">
                <a:latin typeface="Trebuchet MS"/>
                <a:cs typeface="Trebuchet MS"/>
              </a:rPr>
              <a:t>DynamoDB </a:t>
            </a:r>
            <a:r>
              <a:rPr sz="3500" b="1" spc="90" dirty="0">
                <a:latin typeface="Trebuchet MS"/>
                <a:cs typeface="Trebuchet MS"/>
              </a:rPr>
              <a:t>is </a:t>
            </a:r>
            <a:r>
              <a:rPr sz="3500" b="1" spc="280" dirty="0">
                <a:latin typeface="Trebuchet MS"/>
                <a:cs typeface="Trebuchet MS"/>
              </a:rPr>
              <a:t>a </a:t>
            </a:r>
            <a:r>
              <a:rPr sz="3500" b="1" spc="70" dirty="0">
                <a:latin typeface="Trebuchet MS"/>
                <a:cs typeface="Trebuchet MS"/>
              </a:rPr>
              <a:t>NoSQL </a:t>
            </a:r>
            <a:r>
              <a:rPr sz="3500" b="1" spc="75" dirty="0">
                <a:latin typeface="Trebuchet MS"/>
                <a:cs typeface="Trebuchet MS"/>
              </a:rPr>
              <a:t> </a:t>
            </a:r>
            <a:r>
              <a:rPr sz="3500" b="1" spc="135" dirty="0">
                <a:latin typeface="Trebuchet MS"/>
                <a:cs typeface="Trebuchet MS"/>
              </a:rPr>
              <a:t>database</a:t>
            </a:r>
            <a:r>
              <a:rPr sz="3500" b="1" spc="-185" dirty="0">
                <a:latin typeface="Trebuchet MS"/>
                <a:cs typeface="Trebuchet MS"/>
              </a:rPr>
              <a:t> </a:t>
            </a:r>
            <a:r>
              <a:rPr sz="3500" b="1" spc="-5" dirty="0">
                <a:latin typeface="Trebuchet MS"/>
                <a:cs typeface="Trebuchet MS"/>
              </a:rPr>
              <a:t>service</a:t>
            </a:r>
            <a:r>
              <a:rPr sz="3500" b="1" spc="-185" dirty="0">
                <a:latin typeface="Trebuchet MS"/>
                <a:cs typeface="Trebuchet MS"/>
              </a:rPr>
              <a:t> </a:t>
            </a:r>
            <a:r>
              <a:rPr sz="3500" b="1" spc="75" dirty="0">
                <a:latin typeface="Trebuchet MS"/>
                <a:cs typeface="Trebuchet MS"/>
              </a:rPr>
              <a:t>designed</a:t>
            </a:r>
            <a:r>
              <a:rPr sz="3500" b="1" spc="-180" dirty="0">
                <a:latin typeface="Trebuchet MS"/>
                <a:cs typeface="Trebuchet MS"/>
              </a:rPr>
              <a:t> </a:t>
            </a:r>
            <a:r>
              <a:rPr sz="3500" b="1" spc="-60" dirty="0">
                <a:latin typeface="Trebuchet MS"/>
                <a:cs typeface="Trebuchet MS"/>
              </a:rPr>
              <a:t>for</a:t>
            </a:r>
            <a:r>
              <a:rPr sz="3500" b="1" spc="-185" dirty="0">
                <a:latin typeface="Trebuchet MS"/>
                <a:cs typeface="Trebuchet MS"/>
              </a:rPr>
              <a:t> </a:t>
            </a:r>
            <a:r>
              <a:rPr sz="3500" b="1" spc="10" dirty="0">
                <a:latin typeface="Trebuchet MS"/>
                <a:cs typeface="Trebuchet MS"/>
              </a:rPr>
              <a:t>high</a:t>
            </a:r>
            <a:r>
              <a:rPr sz="3500" b="1" spc="-180" dirty="0">
                <a:latin typeface="Trebuchet MS"/>
                <a:cs typeface="Trebuchet MS"/>
              </a:rPr>
              <a:t> </a:t>
            </a:r>
            <a:r>
              <a:rPr sz="3500" b="1" spc="35" dirty="0">
                <a:latin typeface="Trebuchet MS"/>
                <a:cs typeface="Trebuchet MS"/>
              </a:rPr>
              <a:t>scalability</a:t>
            </a:r>
            <a:r>
              <a:rPr sz="3500" b="1" spc="-185" dirty="0">
                <a:latin typeface="Trebuchet MS"/>
                <a:cs typeface="Trebuchet MS"/>
              </a:rPr>
              <a:t> </a:t>
            </a:r>
            <a:r>
              <a:rPr sz="3500" b="1" spc="85" dirty="0">
                <a:latin typeface="Trebuchet MS"/>
                <a:cs typeface="Trebuchet MS"/>
              </a:rPr>
              <a:t>and</a:t>
            </a:r>
            <a:r>
              <a:rPr sz="3500" b="1" spc="-185" dirty="0">
                <a:latin typeface="Trebuchet MS"/>
                <a:cs typeface="Trebuchet MS"/>
              </a:rPr>
              <a:t> </a:t>
            </a:r>
            <a:r>
              <a:rPr sz="3500" b="1" spc="-35" dirty="0">
                <a:latin typeface="Trebuchet MS"/>
                <a:cs typeface="Trebuchet MS"/>
              </a:rPr>
              <a:t>performance.</a:t>
            </a:r>
            <a:endParaRPr sz="3500">
              <a:latin typeface="Trebuchet MS"/>
              <a:cs typeface="Trebuchet MS"/>
            </a:endParaRPr>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94715" y="1874985"/>
            <a:ext cx="15358744" cy="5559425"/>
          </a:xfrm>
          <a:prstGeom prst="rect">
            <a:avLst/>
          </a:prstGeom>
        </p:spPr>
        <p:txBody>
          <a:bodyPr vert="horz" wrap="square" lIns="0" tIns="12700" rIns="0" bIns="0" rtlCol="0">
            <a:spAutoFit/>
          </a:bodyPr>
          <a:lstStyle/>
          <a:p>
            <a:pPr marL="12700" marR="5080" algn="just">
              <a:lnSpc>
                <a:spcPct val="115300"/>
              </a:lnSpc>
              <a:spcBef>
                <a:spcPts val="100"/>
              </a:spcBef>
              <a:buAutoNum type="arabicPeriod" startAt="7"/>
              <a:tabLst>
                <a:tab pos="636270" algn="l"/>
              </a:tabLst>
            </a:pPr>
            <a:r>
              <a:rPr sz="3500" b="1" spc="40" dirty="0">
                <a:latin typeface="Trebuchet MS"/>
                <a:cs typeface="Trebuchet MS"/>
              </a:rPr>
              <a:t>Simple </a:t>
            </a:r>
            <a:r>
              <a:rPr sz="3500" b="1" spc="-30" dirty="0">
                <a:latin typeface="Trebuchet MS"/>
                <a:cs typeface="Trebuchet MS"/>
              </a:rPr>
              <a:t>Notification</a:t>
            </a:r>
            <a:r>
              <a:rPr sz="3500" b="1" spc="-25" dirty="0">
                <a:latin typeface="Trebuchet MS"/>
                <a:cs typeface="Trebuchet MS"/>
              </a:rPr>
              <a:t> </a:t>
            </a:r>
            <a:r>
              <a:rPr sz="3500" b="1" spc="15" dirty="0">
                <a:latin typeface="Trebuchet MS"/>
                <a:cs typeface="Trebuchet MS"/>
              </a:rPr>
              <a:t>Service </a:t>
            </a:r>
            <a:r>
              <a:rPr sz="3500" b="1" spc="80" dirty="0">
                <a:latin typeface="Trebuchet MS"/>
                <a:cs typeface="Trebuchet MS"/>
              </a:rPr>
              <a:t>(SNS):SNS </a:t>
            </a:r>
            <a:r>
              <a:rPr sz="3500" b="1" spc="90" dirty="0">
                <a:latin typeface="Trebuchet MS"/>
                <a:cs typeface="Trebuchet MS"/>
              </a:rPr>
              <a:t>is </a:t>
            </a:r>
            <a:r>
              <a:rPr sz="3500" b="1" spc="280" dirty="0">
                <a:latin typeface="Trebuchet MS"/>
                <a:cs typeface="Trebuchet MS"/>
              </a:rPr>
              <a:t>a </a:t>
            </a:r>
            <a:r>
              <a:rPr sz="3500" b="1" spc="140" dirty="0">
                <a:latin typeface="Trebuchet MS"/>
                <a:cs typeface="Trebuchet MS"/>
              </a:rPr>
              <a:t>messaging </a:t>
            </a:r>
            <a:r>
              <a:rPr sz="3500" b="1" spc="-5" dirty="0">
                <a:latin typeface="Trebuchet MS"/>
                <a:cs typeface="Trebuchet MS"/>
              </a:rPr>
              <a:t>service </a:t>
            </a:r>
            <a:r>
              <a:rPr sz="3500" b="1" spc="-55" dirty="0">
                <a:latin typeface="Trebuchet MS"/>
                <a:cs typeface="Trebuchet MS"/>
              </a:rPr>
              <a:t>that </a:t>
            </a:r>
            <a:r>
              <a:rPr sz="3500" b="1" spc="-50" dirty="0">
                <a:latin typeface="Trebuchet MS"/>
                <a:cs typeface="Trebuchet MS"/>
              </a:rPr>
              <a:t> </a:t>
            </a:r>
            <a:r>
              <a:rPr sz="3500" b="1" spc="50" dirty="0">
                <a:latin typeface="Trebuchet MS"/>
                <a:cs typeface="Trebuchet MS"/>
              </a:rPr>
              <a:t>enables </a:t>
            </a:r>
            <a:r>
              <a:rPr sz="3500" b="1" spc="-85" dirty="0">
                <a:latin typeface="Trebuchet MS"/>
                <a:cs typeface="Trebuchet MS"/>
              </a:rPr>
              <a:t>you </a:t>
            </a:r>
            <a:r>
              <a:rPr sz="3500" b="1" spc="-80" dirty="0">
                <a:latin typeface="Trebuchet MS"/>
                <a:cs typeface="Trebuchet MS"/>
              </a:rPr>
              <a:t>to </a:t>
            </a:r>
            <a:r>
              <a:rPr sz="3500" b="1" spc="50" dirty="0">
                <a:latin typeface="Trebuchet MS"/>
                <a:cs typeface="Trebuchet MS"/>
              </a:rPr>
              <a:t>send </a:t>
            </a:r>
            <a:r>
              <a:rPr sz="3500" b="1" spc="-15" dirty="0">
                <a:latin typeface="Trebuchet MS"/>
                <a:cs typeface="Trebuchet MS"/>
              </a:rPr>
              <a:t>notifications </a:t>
            </a:r>
            <a:r>
              <a:rPr sz="3500" b="1" spc="85" dirty="0">
                <a:latin typeface="Trebuchet MS"/>
                <a:cs typeface="Trebuchet MS"/>
              </a:rPr>
              <a:t>and </a:t>
            </a:r>
            <a:r>
              <a:rPr sz="3500" b="1" spc="165" dirty="0">
                <a:latin typeface="Trebuchet MS"/>
                <a:cs typeface="Trebuchet MS"/>
              </a:rPr>
              <a:t>messages </a:t>
            </a:r>
            <a:r>
              <a:rPr sz="3500" b="1" spc="-80" dirty="0">
                <a:latin typeface="Trebuchet MS"/>
                <a:cs typeface="Trebuchet MS"/>
              </a:rPr>
              <a:t>to </a:t>
            </a:r>
            <a:r>
              <a:rPr sz="3500" b="1" spc="280" dirty="0">
                <a:latin typeface="Trebuchet MS"/>
                <a:cs typeface="Trebuchet MS"/>
              </a:rPr>
              <a:t>a </a:t>
            </a:r>
            <a:r>
              <a:rPr sz="3500" b="1" spc="-20" dirty="0">
                <a:latin typeface="Trebuchet MS"/>
                <a:cs typeface="Trebuchet MS"/>
              </a:rPr>
              <a:t>distributed </a:t>
            </a:r>
            <a:r>
              <a:rPr sz="3500" b="1" spc="20" dirty="0">
                <a:latin typeface="Trebuchet MS"/>
                <a:cs typeface="Trebuchet MS"/>
              </a:rPr>
              <a:t>set </a:t>
            </a:r>
            <a:r>
              <a:rPr sz="3500" b="1" spc="-10" dirty="0">
                <a:latin typeface="Trebuchet MS"/>
                <a:cs typeface="Trebuchet MS"/>
              </a:rPr>
              <a:t>of </a:t>
            </a:r>
            <a:r>
              <a:rPr sz="3500" b="1" spc="-5" dirty="0">
                <a:latin typeface="Trebuchet MS"/>
                <a:cs typeface="Trebuchet MS"/>
              </a:rPr>
              <a:t> </a:t>
            </a:r>
            <a:r>
              <a:rPr sz="3500" b="1" spc="-45" dirty="0">
                <a:latin typeface="Trebuchet MS"/>
                <a:cs typeface="Trebuchet MS"/>
              </a:rPr>
              <a:t>recipients.</a:t>
            </a:r>
            <a:r>
              <a:rPr sz="3500" b="1" spc="-40" dirty="0">
                <a:latin typeface="Trebuchet MS"/>
                <a:cs typeface="Trebuchet MS"/>
              </a:rPr>
              <a:t> </a:t>
            </a:r>
            <a:r>
              <a:rPr sz="3500" b="1" spc="-60" dirty="0">
                <a:latin typeface="Trebuchet MS"/>
                <a:cs typeface="Trebuchet MS"/>
              </a:rPr>
              <a:t>It's</a:t>
            </a:r>
            <a:r>
              <a:rPr sz="3500" b="1" spc="-55" dirty="0">
                <a:latin typeface="Trebuchet MS"/>
                <a:cs typeface="Trebuchet MS"/>
              </a:rPr>
              <a:t> </a:t>
            </a:r>
            <a:r>
              <a:rPr sz="3500" b="1" spc="-70" dirty="0">
                <a:latin typeface="Trebuchet MS"/>
                <a:cs typeface="Trebuchet MS"/>
              </a:rPr>
              <a:t>often</a:t>
            </a:r>
            <a:r>
              <a:rPr sz="3500" b="1" spc="-65" dirty="0">
                <a:latin typeface="Trebuchet MS"/>
                <a:cs typeface="Trebuchet MS"/>
              </a:rPr>
              <a:t> </a:t>
            </a:r>
            <a:r>
              <a:rPr sz="3500" b="1" spc="55" dirty="0">
                <a:latin typeface="Trebuchet MS"/>
                <a:cs typeface="Trebuchet MS"/>
              </a:rPr>
              <a:t>used </a:t>
            </a:r>
            <a:r>
              <a:rPr sz="3500" b="1" spc="-60" dirty="0">
                <a:latin typeface="Trebuchet MS"/>
                <a:cs typeface="Trebuchet MS"/>
              </a:rPr>
              <a:t>for</a:t>
            </a:r>
            <a:r>
              <a:rPr sz="3500" b="1" spc="-55" dirty="0">
                <a:latin typeface="Trebuchet MS"/>
                <a:cs typeface="Trebuchet MS"/>
              </a:rPr>
              <a:t> </a:t>
            </a:r>
            <a:r>
              <a:rPr sz="3500" b="1" spc="55" dirty="0">
                <a:latin typeface="Trebuchet MS"/>
                <a:cs typeface="Trebuchet MS"/>
              </a:rPr>
              <a:t>sending </a:t>
            </a:r>
            <a:r>
              <a:rPr sz="3500" b="1" spc="-55" dirty="0">
                <a:latin typeface="Trebuchet MS"/>
                <a:cs typeface="Trebuchet MS"/>
              </a:rPr>
              <a:t>alerts,</a:t>
            </a:r>
            <a:r>
              <a:rPr sz="3500" b="1" spc="-50" dirty="0">
                <a:latin typeface="Trebuchet MS"/>
                <a:cs typeface="Trebuchet MS"/>
              </a:rPr>
              <a:t> </a:t>
            </a:r>
            <a:r>
              <a:rPr sz="3500" b="1" spc="-95" dirty="0">
                <a:latin typeface="Trebuchet MS"/>
                <a:cs typeface="Trebuchet MS"/>
              </a:rPr>
              <a:t>event</a:t>
            </a:r>
            <a:r>
              <a:rPr sz="3500" b="1" spc="-90" dirty="0">
                <a:latin typeface="Trebuchet MS"/>
                <a:cs typeface="Trebuchet MS"/>
              </a:rPr>
              <a:t> </a:t>
            </a:r>
            <a:r>
              <a:rPr sz="3500" b="1" spc="-45" dirty="0">
                <a:latin typeface="Trebuchet MS"/>
                <a:cs typeface="Trebuchet MS"/>
              </a:rPr>
              <a:t>notifications,</a:t>
            </a:r>
            <a:r>
              <a:rPr sz="3500" b="1" spc="-40" dirty="0">
                <a:latin typeface="Trebuchet MS"/>
                <a:cs typeface="Trebuchet MS"/>
              </a:rPr>
              <a:t> </a:t>
            </a:r>
            <a:r>
              <a:rPr sz="3500" b="1" spc="85" dirty="0">
                <a:latin typeface="Trebuchet MS"/>
                <a:cs typeface="Trebuchet MS"/>
              </a:rPr>
              <a:t>and </a:t>
            </a:r>
            <a:r>
              <a:rPr sz="3500" b="1" spc="90" dirty="0">
                <a:latin typeface="Trebuchet MS"/>
                <a:cs typeface="Trebuchet MS"/>
              </a:rPr>
              <a:t> </a:t>
            </a:r>
            <a:r>
              <a:rPr sz="3500" b="1" spc="85" dirty="0">
                <a:latin typeface="Trebuchet MS"/>
                <a:cs typeface="Trebuchet MS"/>
              </a:rPr>
              <a:t>broadcasting</a:t>
            </a:r>
            <a:r>
              <a:rPr sz="3500" b="1" spc="-190" dirty="0">
                <a:latin typeface="Trebuchet MS"/>
                <a:cs typeface="Trebuchet MS"/>
              </a:rPr>
              <a:t> </a:t>
            </a:r>
            <a:r>
              <a:rPr sz="3500" b="1" spc="110" dirty="0">
                <a:latin typeface="Trebuchet MS"/>
                <a:cs typeface="Trebuchet MS"/>
              </a:rPr>
              <a:t>messages.</a:t>
            </a:r>
            <a:endParaRPr sz="3500" dirty="0">
              <a:latin typeface="Trebuchet MS"/>
              <a:cs typeface="Trebuchet MS"/>
            </a:endParaRPr>
          </a:p>
          <a:p>
            <a:pPr>
              <a:lnSpc>
                <a:spcPct val="100000"/>
              </a:lnSpc>
              <a:spcBef>
                <a:spcPts val="20"/>
              </a:spcBef>
              <a:buFont typeface="Trebuchet MS"/>
              <a:buAutoNum type="arabicPeriod" startAt="7"/>
            </a:pPr>
            <a:endParaRPr sz="4150" dirty="0">
              <a:latin typeface="Trebuchet MS"/>
              <a:cs typeface="Trebuchet MS"/>
            </a:endParaRPr>
          </a:p>
          <a:p>
            <a:pPr marL="12700" marR="5080" algn="just">
              <a:lnSpc>
                <a:spcPct val="115300"/>
              </a:lnSpc>
              <a:buAutoNum type="arabicPeriod" startAt="7"/>
              <a:tabLst>
                <a:tab pos="518159" algn="l"/>
              </a:tabLst>
            </a:pPr>
            <a:r>
              <a:rPr sz="3500" b="1" spc="55" dirty="0">
                <a:latin typeface="Trebuchet MS"/>
                <a:cs typeface="Trebuchet MS"/>
              </a:rPr>
              <a:t>CloudWatch</a:t>
            </a:r>
            <a:r>
              <a:rPr sz="3500" b="1" spc="5" dirty="0">
                <a:latin typeface="Trebuchet MS"/>
                <a:cs typeface="Trebuchet MS"/>
              </a:rPr>
              <a:t> </a:t>
            </a:r>
            <a:r>
              <a:rPr sz="3500" b="1" spc="-30" dirty="0">
                <a:latin typeface="Trebuchet MS"/>
                <a:cs typeface="Trebuchet MS"/>
              </a:rPr>
              <a:t>(monitoring):CloudWatch</a:t>
            </a:r>
            <a:r>
              <a:rPr sz="3500" b="1" spc="5" dirty="0">
                <a:latin typeface="Trebuchet MS"/>
                <a:cs typeface="Trebuchet MS"/>
              </a:rPr>
              <a:t> </a:t>
            </a:r>
            <a:r>
              <a:rPr sz="3500" b="1" spc="90" dirty="0">
                <a:latin typeface="Trebuchet MS"/>
                <a:cs typeface="Trebuchet MS"/>
              </a:rPr>
              <a:t>is</a:t>
            </a:r>
            <a:r>
              <a:rPr sz="3500" b="1" spc="5" dirty="0">
                <a:latin typeface="Trebuchet MS"/>
                <a:cs typeface="Trebuchet MS"/>
              </a:rPr>
              <a:t> </a:t>
            </a:r>
            <a:r>
              <a:rPr sz="3500" b="1" spc="280" dirty="0">
                <a:latin typeface="Trebuchet MS"/>
                <a:cs typeface="Trebuchet MS"/>
              </a:rPr>
              <a:t>a</a:t>
            </a:r>
            <a:r>
              <a:rPr sz="3500" b="1" spc="5" dirty="0">
                <a:latin typeface="Trebuchet MS"/>
                <a:cs typeface="Trebuchet MS"/>
              </a:rPr>
              <a:t> </a:t>
            </a:r>
            <a:r>
              <a:rPr sz="3500" b="1" spc="-40" dirty="0">
                <a:latin typeface="Trebuchet MS"/>
                <a:cs typeface="Trebuchet MS"/>
              </a:rPr>
              <a:t>monitoring</a:t>
            </a:r>
            <a:r>
              <a:rPr sz="3500" b="1" spc="5" dirty="0">
                <a:latin typeface="Trebuchet MS"/>
                <a:cs typeface="Trebuchet MS"/>
              </a:rPr>
              <a:t> </a:t>
            </a:r>
            <a:r>
              <a:rPr sz="3500" b="1" spc="85" dirty="0">
                <a:latin typeface="Trebuchet MS"/>
                <a:cs typeface="Trebuchet MS"/>
              </a:rPr>
              <a:t>and</a:t>
            </a:r>
            <a:r>
              <a:rPr sz="3500" b="1" spc="10" dirty="0">
                <a:latin typeface="Trebuchet MS"/>
                <a:cs typeface="Trebuchet MS"/>
              </a:rPr>
              <a:t> </a:t>
            </a:r>
            <a:r>
              <a:rPr sz="3500" b="1" spc="-10" dirty="0">
                <a:latin typeface="Trebuchet MS"/>
                <a:cs typeface="Trebuchet MS"/>
              </a:rPr>
              <a:t>observability </a:t>
            </a:r>
            <a:r>
              <a:rPr sz="3500" b="1" spc="-1045" dirty="0">
                <a:latin typeface="Trebuchet MS"/>
                <a:cs typeface="Trebuchet MS"/>
              </a:rPr>
              <a:t> </a:t>
            </a:r>
            <a:r>
              <a:rPr sz="3500" b="1" spc="-5" dirty="0">
                <a:latin typeface="Trebuchet MS"/>
                <a:cs typeface="Trebuchet MS"/>
              </a:rPr>
              <a:t>service </a:t>
            </a:r>
            <a:r>
              <a:rPr sz="3500" b="1" spc="-55" dirty="0">
                <a:latin typeface="Trebuchet MS"/>
                <a:cs typeface="Trebuchet MS"/>
              </a:rPr>
              <a:t>that </a:t>
            </a:r>
            <a:r>
              <a:rPr sz="3500" b="1" spc="55" dirty="0">
                <a:latin typeface="Trebuchet MS"/>
                <a:cs typeface="Trebuchet MS"/>
              </a:rPr>
              <a:t>allows </a:t>
            </a:r>
            <a:r>
              <a:rPr sz="3500" b="1" spc="-85" dirty="0">
                <a:latin typeface="Trebuchet MS"/>
                <a:cs typeface="Trebuchet MS"/>
              </a:rPr>
              <a:t>you </a:t>
            </a:r>
            <a:r>
              <a:rPr sz="3500" b="1" spc="-80" dirty="0">
                <a:latin typeface="Trebuchet MS"/>
                <a:cs typeface="Trebuchet MS"/>
              </a:rPr>
              <a:t>to </a:t>
            </a:r>
            <a:r>
              <a:rPr sz="3500" b="1" spc="-15" dirty="0">
                <a:latin typeface="Trebuchet MS"/>
                <a:cs typeface="Trebuchet MS"/>
              </a:rPr>
              <a:t>collect </a:t>
            </a:r>
            <a:r>
              <a:rPr sz="3500" b="1" spc="85" dirty="0">
                <a:latin typeface="Trebuchet MS"/>
                <a:cs typeface="Trebuchet MS"/>
              </a:rPr>
              <a:t>and </a:t>
            </a:r>
            <a:r>
              <a:rPr sz="3500" b="1" spc="-5" dirty="0">
                <a:latin typeface="Trebuchet MS"/>
                <a:cs typeface="Trebuchet MS"/>
              </a:rPr>
              <a:t>track </a:t>
            </a:r>
            <a:r>
              <a:rPr sz="3500" b="1" spc="-70" dirty="0">
                <a:latin typeface="Trebuchet MS"/>
                <a:cs typeface="Trebuchet MS"/>
              </a:rPr>
              <a:t>metrics, </a:t>
            </a:r>
            <a:r>
              <a:rPr sz="3500" b="1" spc="-15" dirty="0">
                <a:latin typeface="Trebuchet MS"/>
                <a:cs typeface="Trebuchet MS"/>
              </a:rPr>
              <a:t>collect </a:t>
            </a:r>
            <a:r>
              <a:rPr sz="3500" b="1" spc="100" dirty="0">
                <a:latin typeface="Trebuchet MS"/>
                <a:cs typeface="Trebuchet MS"/>
              </a:rPr>
              <a:t>log </a:t>
            </a:r>
            <a:r>
              <a:rPr sz="3500" b="1" spc="-65" dirty="0">
                <a:latin typeface="Trebuchet MS"/>
                <a:cs typeface="Trebuchet MS"/>
              </a:rPr>
              <a:t>files, </a:t>
            </a:r>
            <a:r>
              <a:rPr sz="3500" b="1" spc="85" dirty="0">
                <a:latin typeface="Trebuchet MS"/>
                <a:cs typeface="Trebuchet MS"/>
              </a:rPr>
              <a:t>and </a:t>
            </a:r>
            <a:r>
              <a:rPr sz="3500" b="1" spc="90" dirty="0">
                <a:latin typeface="Trebuchet MS"/>
                <a:cs typeface="Trebuchet MS"/>
              </a:rPr>
              <a:t> </a:t>
            </a:r>
            <a:r>
              <a:rPr sz="3500" b="1" spc="20" dirty="0">
                <a:latin typeface="Trebuchet MS"/>
                <a:cs typeface="Trebuchet MS"/>
              </a:rPr>
              <a:t>set </a:t>
            </a:r>
            <a:r>
              <a:rPr sz="3500" b="1" spc="25" dirty="0">
                <a:latin typeface="Trebuchet MS"/>
                <a:cs typeface="Trebuchet MS"/>
              </a:rPr>
              <a:t>alarms. </a:t>
            </a:r>
            <a:r>
              <a:rPr sz="3500" b="1" spc="-105" dirty="0">
                <a:latin typeface="Trebuchet MS"/>
                <a:cs typeface="Trebuchet MS"/>
              </a:rPr>
              <a:t>It </a:t>
            </a:r>
            <a:r>
              <a:rPr sz="3500" b="1" spc="20" dirty="0">
                <a:latin typeface="Trebuchet MS"/>
                <a:cs typeface="Trebuchet MS"/>
              </a:rPr>
              <a:t>helps </a:t>
            </a:r>
            <a:r>
              <a:rPr sz="3500" b="1" spc="-85" dirty="0">
                <a:latin typeface="Trebuchet MS"/>
                <a:cs typeface="Trebuchet MS"/>
              </a:rPr>
              <a:t>you monitor </a:t>
            </a:r>
            <a:r>
              <a:rPr sz="3500" b="1" spc="-110" dirty="0">
                <a:latin typeface="Trebuchet MS"/>
                <a:cs typeface="Trebuchet MS"/>
              </a:rPr>
              <a:t>the </a:t>
            </a:r>
            <a:r>
              <a:rPr sz="3500" b="1" spc="-50" dirty="0">
                <a:latin typeface="Trebuchet MS"/>
                <a:cs typeface="Trebuchet MS"/>
              </a:rPr>
              <a:t>health </a:t>
            </a:r>
            <a:r>
              <a:rPr sz="3500" b="1" spc="85" dirty="0">
                <a:latin typeface="Trebuchet MS"/>
                <a:cs typeface="Trebuchet MS"/>
              </a:rPr>
              <a:t>and </a:t>
            </a:r>
            <a:r>
              <a:rPr sz="3500" b="1" spc="-10" dirty="0">
                <a:latin typeface="Trebuchet MS"/>
                <a:cs typeface="Trebuchet MS"/>
              </a:rPr>
              <a:t>performance of </a:t>
            </a:r>
            <a:r>
              <a:rPr sz="3500" b="1" spc="-105" dirty="0">
                <a:latin typeface="Trebuchet MS"/>
                <a:cs typeface="Trebuchet MS"/>
              </a:rPr>
              <a:t>your </a:t>
            </a:r>
            <a:r>
              <a:rPr sz="3500" b="1" spc="225" dirty="0">
                <a:latin typeface="Trebuchet MS"/>
                <a:cs typeface="Trebuchet MS"/>
              </a:rPr>
              <a:t>AWS </a:t>
            </a:r>
            <a:r>
              <a:rPr sz="3500" b="1" spc="229" dirty="0">
                <a:latin typeface="Trebuchet MS"/>
                <a:cs typeface="Trebuchet MS"/>
              </a:rPr>
              <a:t> </a:t>
            </a:r>
            <a:r>
              <a:rPr sz="3500" b="1" spc="15" dirty="0">
                <a:latin typeface="Trebuchet MS"/>
                <a:cs typeface="Trebuchet MS"/>
              </a:rPr>
              <a:t>resources</a:t>
            </a:r>
            <a:r>
              <a:rPr sz="3500" b="1" spc="-185" dirty="0">
                <a:latin typeface="Trebuchet MS"/>
                <a:cs typeface="Trebuchet MS"/>
              </a:rPr>
              <a:t> </a:t>
            </a:r>
            <a:r>
              <a:rPr sz="3500" b="1" spc="85" dirty="0">
                <a:latin typeface="Trebuchet MS"/>
                <a:cs typeface="Trebuchet MS"/>
              </a:rPr>
              <a:t>and</a:t>
            </a:r>
            <a:r>
              <a:rPr sz="3500" b="1" spc="-190" dirty="0">
                <a:latin typeface="Trebuchet MS"/>
                <a:cs typeface="Trebuchet MS"/>
              </a:rPr>
              <a:t> </a:t>
            </a:r>
            <a:r>
              <a:rPr sz="3500" b="1" spc="20" dirty="0">
                <a:latin typeface="Trebuchet MS"/>
                <a:cs typeface="Trebuchet MS"/>
              </a:rPr>
              <a:t>applications.</a:t>
            </a:r>
            <a:endParaRPr sz="3500" dirty="0">
              <a:latin typeface="Trebuchet MS"/>
              <a:cs typeface="Trebuchet MS"/>
            </a:endParaRP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771028" y="3615857"/>
            <a:ext cx="8157209" cy="2233295"/>
          </a:xfrm>
          <a:prstGeom prst="rect">
            <a:avLst/>
          </a:prstGeom>
        </p:spPr>
        <p:txBody>
          <a:bodyPr vert="horz" wrap="square" lIns="0" tIns="17145" rIns="0" bIns="0" rtlCol="0">
            <a:spAutoFit/>
          </a:bodyPr>
          <a:lstStyle/>
          <a:p>
            <a:pPr marL="12700">
              <a:lnSpc>
                <a:spcPct val="100000"/>
              </a:lnSpc>
              <a:spcBef>
                <a:spcPts val="135"/>
              </a:spcBef>
            </a:pPr>
            <a:r>
              <a:rPr sz="14450" spc="1914" dirty="0">
                <a:latin typeface="SimSun"/>
                <a:cs typeface="SimSun"/>
              </a:rPr>
              <a:t>PROJECT</a:t>
            </a:r>
            <a:endParaRPr sz="14450">
              <a:latin typeface="SimSun"/>
              <a:cs typeface="SimSun"/>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2452</TotalTime>
  <Words>1197</Words>
  <Application>Microsoft Office PowerPoint</Application>
  <PresentationFormat>Custom</PresentationFormat>
  <Paragraphs>45</Paragraphs>
  <Slides>22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SimSun</vt:lpstr>
      <vt:lpstr>Arial</vt:lpstr>
      <vt:lpstr>Calibri</vt:lpstr>
      <vt:lpstr>Tahoma</vt:lpstr>
      <vt:lpstr>Times New Roman</vt:lpstr>
      <vt:lpstr>Trebuchet MS</vt:lpstr>
      <vt:lpstr>Verdana</vt:lpstr>
      <vt:lpstr>Office Theme</vt:lpstr>
      <vt:lpstr>Internship report Cloud Computing and</vt:lpstr>
      <vt:lpstr>PowerPoint Presentation</vt:lpstr>
      <vt:lpstr>INTRODUCTION</vt:lpstr>
      <vt:lpstr>OBJECTIVES</vt:lpstr>
      <vt:lpstr>PowerPoint Presentation</vt:lpstr>
      <vt:lpstr>PowerPoint Presentation</vt:lpstr>
      <vt:lpstr>PowerPoint Presentation</vt:lpstr>
      <vt:lpstr>PowerPoint Presentation</vt:lpstr>
      <vt:lpstr>PROJECT</vt:lpstr>
      <vt:lpstr>PowerPoint Presentation</vt:lpstr>
      <vt:lpstr>PowerPoint Presentation</vt:lpstr>
      <vt:lpstr>PowerPoint Presentation</vt:lpstr>
      <vt:lpstr>PowerPoint Presentation</vt:lpstr>
      <vt:lpstr>PROJECT PROBLEM  STATEMENT</vt:lpstr>
      <vt:lpstr>Use of project</vt:lpstr>
      <vt:lpstr>The implementation of our Pizza Ordering Chatbot revolutionizes the pizza ordering experience, introducing a range of usage scenarios that enhance user engagement and streamline operational processes. Users can now effortlessly customize their pizza orders by specifying pizza type, crust preference, and additional appetizers, with the chatbot's natural language understanding ensuring a seamless and personalized ordering experience. The conversational nature of the chatbot simplifies the order placement process, making it more intuitive and user-friendly. Beyond order placement, the chatbot provides real-time updates on the status of pizza orders, offering users transparency and engagement throughout the delivery process. The inclusion of the DeliveryTime intent allows users to specify their preferred delivery time, facilitating efficient coordination between the user's schedule and pizza delivery.</vt:lpstr>
      <vt:lpstr>Moreover, the chatbot integrates promotions and recommendations into the conversation, offering users personalized suggestions for new pizza varieties or special promotions. This not only enhances upsell opportunities but also contributes to a positive and engaging user experience. By providing insights into user preferences, popular choices, and peak ordering times, the chatbot serves as a valuable source of data, enabling data-driven business decisions and strategic planning. With multi-platform accessibility and efficiency during high-traffic periods, the Pizza Ordering Chatbot ensures accessibility, convenience, and operational efficiency, ultimately contributing to an elevated user experience and increased customer loyalty.</vt:lpstr>
      <vt:lpstr>Photos of Output</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Computing and AWS</dc:title>
  <dc:creator>Charan Nayak</dc:creator>
  <cp:keywords>DAFuicfcdl0,BAEOzjjVHCs</cp:keywords>
  <cp:lastModifiedBy>Rajesh Vannala</cp:lastModifiedBy>
  <cp:revision>14</cp:revision>
  <dcterms:created xsi:type="dcterms:W3CDTF">2023-09-28T08:58:03Z</dcterms:created>
  <dcterms:modified xsi:type="dcterms:W3CDTF">2024-03-02T03:16:12Z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2023-09-15T00:00:00Z</vt:filetime>
  </property>
  <property fmtid="{D5CDD505-2E9C-101B-9397-08002B2CF9AE}" pid="3" name="Creator">
    <vt:lpwstr>Canva</vt:lpwstr>
  </property>
  <property fmtid="{D5CDD505-2E9C-101B-9397-08002B2CF9AE}" pid="4" name="LastSaved">
    <vt:filetime>2023-09-28T00:00:00Z</vt:filetime>
  </property>
</Properties>
</file>